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handoutMasterIdLst>
    <p:handoutMasterId r:id="rId20"/>
  </p:handoutMasterIdLst>
  <p:sldIdLst>
    <p:sldId id="256" r:id="rId2"/>
    <p:sldId id="267" r:id="rId3"/>
    <p:sldId id="276" r:id="rId4"/>
    <p:sldId id="268" r:id="rId5"/>
    <p:sldId id="299" r:id="rId6"/>
    <p:sldId id="280" r:id="rId7"/>
    <p:sldId id="281" r:id="rId8"/>
    <p:sldId id="279" r:id="rId9"/>
    <p:sldId id="294" r:id="rId10"/>
    <p:sldId id="289" r:id="rId11"/>
    <p:sldId id="295" r:id="rId12"/>
    <p:sldId id="290" r:id="rId13"/>
    <p:sldId id="292" r:id="rId14"/>
    <p:sldId id="283" r:id="rId15"/>
    <p:sldId id="296" r:id="rId16"/>
    <p:sldId id="298" r:id="rId17"/>
    <p:sldId id="258" r:id="rId18"/>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185"/>
    <p:restoredTop sz="95946"/>
  </p:normalViewPr>
  <p:slideViewPr>
    <p:cSldViewPr snapToGrid="0" snapToObjects="1" showGuides="1">
      <p:cViewPr varScale="1">
        <p:scale>
          <a:sx n="110" d="100"/>
          <a:sy n="110" d="100"/>
        </p:scale>
        <p:origin x="312" y="18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notesViewPr>
    <p:cSldViewPr snapToGrid="0" snapToObjects="1" showGuides="1">
      <p:cViewPr varScale="1">
        <p:scale>
          <a:sx n="87" d="100"/>
          <a:sy n="87" d="100"/>
        </p:scale>
        <p:origin x="2696"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AF3C5CBE-D227-1748-98E9-1EC4E0BE3C0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a:extLst>
              <a:ext uri="{FF2B5EF4-FFF2-40B4-BE49-F238E27FC236}">
                <a16:creationId xmlns:a16="http://schemas.microsoft.com/office/drawing/2014/main" id="{EF82D49A-9E20-3442-9C60-0D331127C05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0DB1F56-D1BB-EF48-889F-A7EFA8DBB2CF}" type="datetimeFigureOut">
              <a:rPr lang="es-CO" smtClean="0"/>
              <a:t>30/08/21</a:t>
            </a:fld>
            <a:endParaRPr lang="es-CO"/>
          </a:p>
        </p:txBody>
      </p:sp>
      <p:sp>
        <p:nvSpPr>
          <p:cNvPr id="4" name="Marcador de pie de página 3">
            <a:extLst>
              <a:ext uri="{FF2B5EF4-FFF2-40B4-BE49-F238E27FC236}">
                <a16:creationId xmlns:a16="http://schemas.microsoft.com/office/drawing/2014/main" id="{327B42F7-5240-5D4B-B2A4-6C564930ED8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5" name="Marcador de número de diapositiva 4">
            <a:extLst>
              <a:ext uri="{FF2B5EF4-FFF2-40B4-BE49-F238E27FC236}">
                <a16:creationId xmlns:a16="http://schemas.microsoft.com/office/drawing/2014/main" id="{DAF7CBD2-68CA-EF4E-8DBB-0571B0DBB0E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51CCFC7-C985-2342-8F28-6B9CF35BCAC0}" type="slidenum">
              <a:rPr lang="es-CO" smtClean="0"/>
              <a:t>‹#›</a:t>
            </a:fld>
            <a:endParaRPr lang="es-CO"/>
          </a:p>
        </p:txBody>
      </p:sp>
    </p:spTree>
    <p:extLst>
      <p:ext uri="{BB962C8B-B14F-4D97-AF65-F5344CB8AC3E}">
        <p14:creationId xmlns:p14="http://schemas.microsoft.com/office/powerpoint/2010/main" val="41855839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820E23-EC31-E64D-8D6E-F91E4D9593A4}" type="datetimeFigureOut">
              <a:rPr lang="en-US" smtClean="0"/>
              <a:t>8/30/21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D59AB7-1202-7F45-9FB1-2B1A2FE17118}" type="slidenum">
              <a:rPr lang="en-US" smtClean="0"/>
              <a:t>‹#›</a:t>
            </a:fld>
            <a:endParaRPr lang="en-US"/>
          </a:p>
        </p:txBody>
      </p:sp>
    </p:spTree>
    <p:extLst>
      <p:ext uri="{BB962C8B-B14F-4D97-AF65-F5344CB8AC3E}">
        <p14:creationId xmlns:p14="http://schemas.microsoft.com/office/powerpoint/2010/main" val="23055100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FD59AB7-1202-7F45-9FB1-2B1A2FE17118}" type="slidenum">
              <a:rPr lang="en-US" smtClean="0"/>
              <a:t>3</a:t>
            </a:fld>
            <a:endParaRPr lang="en-US"/>
          </a:p>
        </p:txBody>
      </p:sp>
    </p:spTree>
    <p:extLst>
      <p:ext uri="{BB962C8B-B14F-4D97-AF65-F5344CB8AC3E}">
        <p14:creationId xmlns:p14="http://schemas.microsoft.com/office/powerpoint/2010/main" val="34700505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ítulo y objetos">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51451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apositiva de título">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7663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ncabezado de sección">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0754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os objetos">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776556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ación">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07373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ación">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15959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omparación">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06376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1_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DDB2B0F-ECCE-B549-9129-B3A9184A3668}"/>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a:extLst>
              <a:ext uri="{FF2B5EF4-FFF2-40B4-BE49-F238E27FC236}">
                <a16:creationId xmlns:a16="http://schemas.microsoft.com/office/drawing/2014/main" id="{B37253FE-9170-904E-83BC-5549ECBC6F3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a:extLst>
              <a:ext uri="{FF2B5EF4-FFF2-40B4-BE49-F238E27FC236}">
                <a16:creationId xmlns:a16="http://schemas.microsoft.com/office/drawing/2014/main" id="{27F4A44D-BCF9-1049-AACC-E14969C27EA4}"/>
              </a:ext>
            </a:extLst>
          </p:cNvPr>
          <p:cNvSpPr>
            <a:spLocks noGrp="1"/>
          </p:cNvSpPr>
          <p:nvPr>
            <p:ph type="dt" sz="half" idx="10"/>
          </p:nvPr>
        </p:nvSpPr>
        <p:spPr/>
        <p:txBody>
          <a:bodyPr/>
          <a:lstStyle/>
          <a:p>
            <a:fld id="{FC5419BF-F3FC-A347-889A-0D0AB15C899F}" type="datetimeFigureOut">
              <a:rPr lang="es-CO" smtClean="0"/>
              <a:t>30/08/21</a:t>
            </a:fld>
            <a:endParaRPr lang="es-CO"/>
          </a:p>
        </p:txBody>
      </p:sp>
      <p:sp>
        <p:nvSpPr>
          <p:cNvPr id="5" name="Marcador de pie de página 4">
            <a:extLst>
              <a:ext uri="{FF2B5EF4-FFF2-40B4-BE49-F238E27FC236}">
                <a16:creationId xmlns:a16="http://schemas.microsoft.com/office/drawing/2014/main" id="{DC23AD72-536A-F54D-BBF6-3DA331B622EC}"/>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8216395D-C3AE-C341-AC35-431DE6ED0467}"/>
              </a:ext>
            </a:extLst>
          </p:cNvPr>
          <p:cNvSpPr>
            <a:spLocks noGrp="1"/>
          </p:cNvSpPr>
          <p:nvPr>
            <p:ph type="sldNum" sz="quarter" idx="12"/>
          </p:nvPr>
        </p:nvSpPr>
        <p:spPr/>
        <p:txBody>
          <a:bodyPr/>
          <a:lstStyle/>
          <a:p>
            <a:fld id="{D2616FD7-4145-E449-BA24-AAE8F45364BA}" type="slidenum">
              <a:rPr lang="es-CO" smtClean="0"/>
              <a:t>‹#›</a:t>
            </a:fld>
            <a:endParaRPr lang="es-CO"/>
          </a:p>
        </p:txBody>
      </p:sp>
    </p:spTree>
    <p:extLst>
      <p:ext uri="{BB962C8B-B14F-4D97-AF65-F5344CB8AC3E}">
        <p14:creationId xmlns:p14="http://schemas.microsoft.com/office/powerpoint/2010/main" val="37261316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03504576"/>
      </p:ext>
    </p:extLst>
  </p:cSld>
  <p:clrMap bg1="lt1" tx1="dk1" bg2="lt2" tx2="dk2" accent1="accent1" accent2="accent2" accent3="accent3" accent4="accent4" accent5="accent5" accent6="accent6" hlink="hlink" folHlink="folHlink"/>
  <p:sldLayoutIdLst>
    <p:sldLayoutId id="2147483650" r:id="rId1"/>
    <p:sldLayoutId id="2147483649" r:id="rId2"/>
    <p:sldLayoutId id="2147483651" r:id="rId3"/>
    <p:sldLayoutId id="2147483652" r:id="rId4"/>
    <p:sldLayoutId id="2147483653" r:id="rId5"/>
    <p:sldLayoutId id="2147483654" r:id="rId6"/>
    <p:sldLayoutId id="2147483655" r:id="rId7"/>
    <p:sldLayoutId id="2147483656" r:id="rId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2.jpeg"/><Relationship Id="rId1" Type="http://schemas.openxmlformats.org/officeDocument/2006/relationships/slideLayout" Target="../slideLayouts/slideLayout6.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5.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6.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7.jpeg"/><Relationship Id="rId7" Type="http://schemas.openxmlformats.org/officeDocument/2006/relationships/image" Target="../media/image29.png"/><Relationship Id="rId2" Type="http://schemas.openxmlformats.org/officeDocument/2006/relationships/image" Target="../media/image14.png"/><Relationship Id="rId1" Type="http://schemas.openxmlformats.org/officeDocument/2006/relationships/slideLayout" Target="../slideLayouts/slideLayout6.xml"/><Relationship Id="rId6" Type="http://schemas.openxmlformats.org/officeDocument/2006/relationships/image" Target="../media/image17.png"/><Relationship Id="rId5" Type="http://schemas.openxmlformats.org/officeDocument/2006/relationships/image" Target="../media/image28.png"/><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6.xml"/><Relationship Id="rId1" Type="http://schemas.openxmlformats.org/officeDocument/2006/relationships/themeOverride" Target="../theme/themeOverride1.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6.xml"/><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9.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3" name="CuadroTexto 12">
            <a:extLst>
              <a:ext uri="{FF2B5EF4-FFF2-40B4-BE49-F238E27FC236}">
                <a16:creationId xmlns:a16="http://schemas.microsoft.com/office/drawing/2014/main" id="{30AF73FA-B8F4-EB41-9B6E-07ADF01B2E27}"/>
              </a:ext>
            </a:extLst>
          </p:cNvPr>
          <p:cNvSpPr txBox="1"/>
          <p:nvPr/>
        </p:nvSpPr>
        <p:spPr>
          <a:xfrm>
            <a:off x="5053740" y="3997904"/>
            <a:ext cx="5958050" cy="954107"/>
          </a:xfrm>
          <a:prstGeom prst="rect">
            <a:avLst/>
          </a:prstGeom>
          <a:noFill/>
        </p:spPr>
        <p:txBody>
          <a:bodyPr wrap="square" rtlCol="0">
            <a:spAutoFit/>
          </a:bodyPr>
          <a:lstStyle/>
          <a:p>
            <a:r>
              <a:rPr lang="es-ES" sz="2800" dirty="0">
                <a:solidFill>
                  <a:schemeClr val="bg1"/>
                </a:solidFill>
                <a:latin typeface="Helvetica Light"/>
                <a:cs typeface="Helvetica Light"/>
              </a:rPr>
              <a:t>Sector Transporte</a:t>
            </a:r>
          </a:p>
          <a:p>
            <a:r>
              <a:rPr lang="es-ES" sz="2800" dirty="0">
                <a:solidFill>
                  <a:schemeClr val="bg1"/>
                </a:solidFill>
                <a:latin typeface="Helvetica Light"/>
                <a:cs typeface="Helvetica Light"/>
              </a:rPr>
              <a:t>Gestión 2021</a:t>
            </a:r>
          </a:p>
        </p:txBody>
      </p:sp>
      <p:sp>
        <p:nvSpPr>
          <p:cNvPr id="14" name="CuadroTexto 13">
            <a:extLst>
              <a:ext uri="{FF2B5EF4-FFF2-40B4-BE49-F238E27FC236}">
                <a16:creationId xmlns:a16="http://schemas.microsoft.com/office/drawing/2014/main" id="{7B86C633-5789-E445-BBD3-8B38834E56B8}"/>
              </a:ext>
            </a:extLst>
          </p:cNvPr>
          <p:cNvSpPr txBox="1"/>
          <p:nvPr/>
        </p:nvSpPr>
        <p:spPr>
          <a:xfrm>
            <a:off x="5053740" y="2659075"/>
            <a:ext cx="6858860" cy="584775"/>
          </a:xfrm>
          <a:prstGeom prst="rect">
            <a:avLst/>
          </a:prstGeom>
          <a:noFill/>
        </p:spPr>
        <p:txBody>
          <a:bodyPr wrap="square" rtlCol="0">
            <a:spAutoFit/>
          </a:bodyPr>
          <a:lstStyle/>
          <a:p>
            <a:r>
              <a:rPr lang="es-ES" sz="3200" b="1" dirty="0">
                <a:solidFill>
                  <a:schemeClr val="bg1"/>
                </a:solidFill>
                <a:latin typeface="Helvetica"/>
                <a:cs typeface="Helvetica"/>
              </a:rPr>
              <a:t>ANALISIS SECTORIAL</a:t>
            </a:r>
          </a:p>
        </p:txBody>
      </p:sp>
    </p:spTree>
    <p:extLst>
      <p:ext uri="{BB962C8B-B14F-4D97-AF65-F5344CB8AC3E}">
        <p14:creationId xmlns:p14="http://schemas.microsoft.com/office/powerpoint/2010/main" val="32541878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7A3BAD2-AF9F-2648-BF78-B45ABDB2D47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894068" y="0"/>
            <a:ext cx="10297932" cy="6858000"/>
          </a:xfrm>
          <a:prstGeom prst="rect">
            <a:avLst/>
          </a:prstGeom>
        </p:spPr>
      </p:pic>
      <p:pic>
        <p:nvPicPr>
          <p:cNvPr id="9" name="Imagen 8" descr="Imagen que contiene computadora, cuchillo&#10;&#10;Descripción generada automáticamente">
            <a:extLst>
              <a:ext uri="{FF2B5EF4-FFF2-40B4-BE49-F238E27FC236}">
                <a16:creationId xmlns:a16="http://schemas.microsoft.com/office/drawing/2014/main" id="{E9E92A33-9F35-8046-A394-D34D6619E63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40006" y="-109006"/>
            <a:ext cx="10291396" cy="7009003"/>
          </a:xfrm>
          <a:prstGeom prst="rect">
            <a:avLst/>
          </a:prstGeom>
        </p:spPr>
      </p:pic>
      <p:sp>
        <p:nvSpPr>
          <p:cNvPr id="10" name="CuadroTexto 9">
            <a:extLst>
              <a:ext uri="{FF2B5EF4-FFF2-40B4-BE49-F238E27FC236}">
                <a16:creationId xmlns:a16="http://schemas.microsoft.com/office/drawing/2014/main" id="{8A0E2E74-CE35-444A-BD52-1004BB246AC5}"/>
              </a:ext>
            </a:extLst>
          </p:cNvPr>
          <p:cNvSpPr txBox="1"/>
          <p:nvPr/>
        </p:nvSpPr>
        <p:spPr>
          <a:xfrm>
            <a:off x="1021576" y="352024"/>
            <a:ext cx="3057247" cy="584775"/>
          </a:xfrm>
          <a:prstGeom prst="rect">
            <a:avLst/>
          </a:prstGeom>
          <a:noFill/>
        </p:spPr>
        <p:txBody>
          <a:bodyPr wrap="none" rtlCol="0">
            <a:spAutoFit/>
          </a:bodyPr>
          <a:lstStyle/>
          <a:p>
            <a:r>
              <a:rPr lang="es-CO" sz="3200" b="1" dirty="0">
                <a:solidFill>
                  <a:schemeClr val="accent1"/>
                </a:solidFill>
                <a:latin typeface="Helvetica" pitchFamily="2" charset="0"/>
              </a:rPr>
              <a:t>CONPES 4039 </a:t>
            </a:r>
          </a:p>
        </p:txBody>
      </p:sp>
      <p:sp>
        <p:nvSpPr>
          <p:cNvPr id="7" name="Rectángulo 10">
            <a:extLst>
              <a:ext uri="{FF2B5EF4-FFF2-40B4-BE49-F238E27FC236}">
                <a16:creationId xmlns:a16="http://schemas.microsoft.com/office/drawing/2014/main" id="{F03E375E-4370-6C49-8491-BC410031A6B8}"/>
              </a:ext>
            </a:extLst>
          </p:cNvPr>
          <p:cNvSpPr/>
          <p:nvPr/>
        </p:nvSpPr>
        <p:spPr>
          <a:xfrm>
            <a:off x="-46807" y="936799"/>
            <a:ext cx="7749465" cy="8648521"/>
          </a:xfrm>
          <a:prstGeom prst="rect">
            <a:avLst/>
          </a:prstGeom>
        </p:spPr>
        <p:txBody>
          <a:bodyPr wrap="square">
            <a:spAutoFit/>
          </a:bodyPr>
          <a:lstStyle/>
          <a:p>
            <a:pPr marL="285750" indent="-285750">
              <a:buFont typeface="Arial" panose="020B0604020202020204" pitchFamily="34" charset="0"/>
              <a:buChar char="•"/>
            </a:pPr>
            <a:r>
              <a:rPr lang="en-US" dirty="0" err="1">
                <a:solidFill>
                  <a:schemeClr val="bg1">
                    <a:lumMod val="50000"/>
                  </a:schemeClr>
                </a:solidFill>
                <a:latin typeface="Helvetica" pitchFamily="2" charset="0"/>
              </a:rPr>
              <a:t>Actualmente</a:t>
            </a:r>
            <a:r>
              <a:rPr lang="en-US" dirty="0">
                <a:solidFill>
                  <a:schemeClr val="bg1">
                    <a:lumMod val="50000"/>
                  </a:schemeClr>
                </a:solidFill>
                <a:latin typeface="Helvetica" pitchFamily="2" charset="0"/>
              </a:rPr>
              <a:t>, Colombia </a:t>
            </a:r>
            <a:r>
              <a:rPr lang="en-US" dirty="0" err="1">
                <a:solidFill>
                  <a:schemeClr val="bg1">
                    <a:lumMod val="50000"/>
                  </a:schemeClr>
                </a:solidFill>
                <a:latin typeface="Helvetica" pitchFamily="2" charset="0"/>
              </a:rPr>
              <a:t>cuenta</a:t>
            </a:r>
            <a:r>
              <a:rPr lang="en-US" dirty="0">
                <a:solidFill>
                  <a:schemeClr val="bg1">
                    <a:lumMod val="50000"/>
                  </a:schemeClr>
                </a:solidFill>
                <a:latin typeface="Helvetica" pitchFamily="2" charset="0"/>
              </a:rPr>
              <a:t> con una </a:t>
            </a:r>
            <a:r>
              <a:rPr lang="en-US" dirty="0" err="1">
                <a:solidFill>
                  <a:schemeClr val="bg1">
                    <a:lumMod val="50000"/>
                  </a:schemeClr>
                </a:solidFill>
                <a:latin typeface="Helvetica" pitchFamily="2" charset="0"/>
              </a:rPr>
              <a:t>infraestructura</a:t>
            </a:r>
            <a:r>
              <a:rPr lang="en-US" dirty="0">
                <a:solidFill>
                  <a:schemeClr val="bg1">
                    <a:lumMod val="50000"/>
                  </a:schemeClr>
                </a:solidFill>
                <a:latin typeface="Helvetica" pitchFamily="2" charset="0"/>
              </a:rPr>
              <a:t> de </a:t>
            </a:r>
            <a:r>
              <a:rPr lang="en-US" dirty="0" err="1">
                <a:solidFill>
                  <a:schemeClr val="bg1">
                    <a:lumMod val="50000"/>
                  </a:schemeClr>
                </a:solidFill>
                <a:latin typeface="Helvetica" pitchFamily="2" charset="0"/>
              </a:rPr>
              <a:t>transporte</a:t>
            </a:r>
            <a:r>
              <a:rPr lang="en-US" dirty="0">
                <a:solidFill>
                  <a:schemeClr val="bg1">
                    <a:lumMod val="50000"/>
                  </a:schemeClr>
                </a:solidFill>
                <a:latin typeface="Helvetica" pitchFamily="2" charset="0"/>
              </a:rPr>
              <a:t> que </a:t>
            </a:r>
            <a:r>
              <a:rPr lang="en-US" dirty="0" err="1">
                <a:solidFill>
                  <a:schemeClr val="bg1">
                    <a:lumMod val="50000"/>
                  </a:schemeClr>
                </a:solidFill>
                <a:latin typeface="Helvetica" pitchFamily="2" charset="0"/>
              </a:rPr>
              <a:t>enfrenta</a:t>
            </a:r>
            <a:r>
              <a:rPr lang="en-US" dirty="0">
                <a:solidFill>
                  <a:schemeClr val="bg1">
                    <a:lumMod val="50000"/>
                  </a:schemeClr>
                </a:solidFill>
                <a:latin typeface="Helvetica" pitchFamily="2" charset="0"/>
              </a:rPr>
              <a:t> una </a:t>
            </a:r>
            <a:r>
              <a:rPr lang="en-US" dirty="0" err="1">
                <a:solidFill>
                  <a:schemeClr val="bg1">
                    <a:lumMod val="50000"/>
                  </a:schemeClr>
                </a:solidFill>
                <a:latin typeface="Helvetica" pitchFamily="2" charset="0"/>
              </a:rPr>
              <a:t>serie</a:t>
            </a:r>
            <a:r>
              <a:rPr lang="en-US" dirty="0">
                <a:solidFill>
                  <a:schemeClr val="bg1">
                    <a:lumMod val="50000"/>
                  </a:schemeClr>
                </a:solidFill>
                <a:latin typeface="Helvetica" pitchFamily="2" charset="0"/>
              </a:rPr>
              <a:t> de </a:t>
            </a:r>
            <a:r>
              <a:rPr lang="en-US" dirty="0" err="1">
                <a:solidFill>
                  <a:schemeClr val="bg1">
                    <a:lumMod val="50000"/>
                  </a:schemeClr>
                </a:solidFill>
                <a:latin typeface="Helvetica" pitchFamily="2" charset="0"/>
              </a:rPr>
              <a:t>retos</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debido</a:t>
            </a:r>
            <a:r>
              <a:rPr lang="en-US" dirty="0">
                <a:solidFill>
                  <a:schemeClr val="bg1">
                    <a:lumMod val="50000"/>
                  </a:schemeClr>
                </a:solidFill>
                <a:latin typeface="Helvetica" pitchFamily="2" charset="0"/>
              </a:rPr>
              <a:t> al </a:t>
            </a:r>
            <a:r>
              <a:rPr lang="en-US" dirty="0" err="1">
                <a:solidFill>
                  <a:schemeClr val="bg1">
                    <a:lumMod val="50000"/>
                  </a:schemeClr>
                </a:solidFill>
                <a:latin typeface="Helvetica" pitchFamily="2" charset="0"/>
              </a:rPr>
              <a:t>deterioro</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bajos</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índices</a:t>
            </a:r>
            <a:r>
              <a:rPr lang="en-US" dirty="0">
                <a:solidFill>
                  <a:schemeClr val="bg1">
                    <a:lumMod val="50000"/>
                  </a:schemeClr>
                </a:solidFill>
                <a:latin typeface="Helvetica" pitchFamily="2" charset="0"/>
              </a:rPr>
              <a:t> de </a:t>
            </a:r>
            <a:r>
              <a:rPr lang="en-US" dirty="0" err="1">
                <a:solidFill>
                  <a:schemeClr val="bg1">
                    <a:lumMod val="50000"/>
                  </a:schemeClr>
                </a:solidFill>
                <a:latin typeface="Helvetica" pitchFamily="2" charset="0"/>
              </a:rPr>
              <a:t>calidad</a:t>
            </a:r>
            <a:r>
              <a:rPr lang="en-US" dirty="0">
                <a:solidFill>
                  <a:schemeClr val="bg1">
                    <a:lumMod val="50000"/>
                  </a:schemeClr>
                </a:solidFill>
                <a:latin typeface="Helvetica" pitchFamily="2" charset="0"/>
              </a:rPr>
              <a:t> y </a:t>
            </a:r>
            <a:r>
              <a:rPr lang="en-US" dirty="0" err="1">
                <a:solidFill>
                  <a:schemeClr val="bg1">
                    <a:lumMod val="50000"/>
                  </a:schemeClr>
                </a:solidFill>
                <a:latin typeface="Helvetica" pitchFamily="2" charset="0"/>
              </a:rPr>
              <a:t>bajas</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inversiones</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en</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corredores</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estratégicos</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Estos</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retos</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dificultan</a:t>
            </a:r>
            <a:r>
              <a:rPr lang="en-US" dirty="0">
                <a:solidFill>
                  <a:schemeClr val="bg1">
                    <a:lumMod val="50000"/>
                  </a:schemeClr>
                </a:solidFill>
                <a:latin typeface="Helvetica" pitchFamily="2" charset="0"/>
              </a:rPr>
              <a:t> el </a:t>
            </a:r>
            <a:r>
              <a:rPr lang="en-US" dirty="0" err="1">
                <a:solidFill>
                  <a:schemeClr val="bg1">
                    <a:lumMod val="50000"/>
                  </a:schemeClr>
                </a:solidFill>
                <a:latin typeface="Helvetica" pitchFamily="2" charset="0"/>
              </a:rPr>
              <a:t>logro</a:t>
            </a:r>
            <a:r>
              <a:rPr lang="en-US" dirty="0">
                <a:solidFill>
                  <a:schemeClr val="bg1">
                    <a:lumMod val="50000"/>
                  </a:schemeClr>
                </a:solidFill>
                <a:latin typeface="Helvetica" pitchFamily="2" charset="0"/>
              </a:rPr>
              <a:t> de una </a:t>
            </a:r>
            <a:r>
              <a:rPr lang="en-US" dirty="0" err="1">
                <a:solidFill>
                  <a:schemeClr val="bg1">
                    <a:lumMod val="50000"/>
                  </a:schemeClr>
                </a:solidFill>
                <a:latin typeface="Helvetica" pitchFamily="2" charset="0"/>
              </a:rPr>
              <a:t>conexión</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más</a:t>
            </a:r>
            <a:r>
              <a:rPr lang="en-US" dirty="0">
                <a:solidFill>
                  <a:schemeClr val="bg1">
                    <a:lumMod val="50000"/>
                  </a:schemeClr>
                </a:solidFill>
                <a:latin typeface="Helvetica" pitchFamily="2" charset="0"/>
              </a:rPr>
              <a:t> integral de los </a:t>
            </a:r>
            <a:r>
              <a:rPr lang="en-US" dirty="0" err="1">
                <a:solidFill>
                  <a:schemeClr val="bg1">
                    <a:lumMod val="50000"/>
                  </a:schemeClr>
                </a:solidFill>
                <a:latin typeface="Helvetica" pitchFamily="2" charset="0"/>
              </a:rPr>
              <a:t>territorios</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colombianos</a:t>
            </a:r>
            <a:r>
              <a:rPr lang="en-US" dirty="0">
                <a:solidFill>
                  <a:schemeClr val="bg1">
                    <a:lumMod val="50000"/>
                  </a:schemeClr>
                </a:solidFill>
                <a:latin typeface="Helvetica" pitchFamily="2" charset="0"/>
              </a:rPr>
              <a:t>, a </a:t>
            </a:r>
            <a:r>
              <a:rPr lang="en-US" dirty="0" err="1">
                <a:solidFill>
                  <a:schemeClr val="bg1">
                    <a:lumMod val="50000"/>
                  </a:schemeClr>
                </a:solidFill>
                <a:latin typeface="Helvetica" pitchFamily="2" charset="0"/>
              </a:rPr>
              <a:t>través</a:t>
            </a:r>
            <a:r>
              <a:rPr lang="en-US" dirty="0">
                <a:solidFill>
                  <a:schemeClr val="bg1">
                    <a:lumMod val="50000"/>
                  </a:schemeClr>
                </a:solidFill>
                <a:latin typeface="Helvetica" pitchFamily="2" charset="0"/>
              </a:rPr>
              <a:t> de las </a:t>
            </a:r>
            <a:r>
              <a:rPr lang="en-US" dirty="0" err="1">
                <a:solidFill>
                  <a:schemeClr val="bg1">
                    <a:lumMod val="50000"/>
                  </a:schemeClr>
                </a:solidFill>
                <a:latin typeface="Helvetica" pitchFamily="2" charset="0"/>
              </a:rPr>
              <a:t>vías</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primarias</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vías</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secundarias</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también</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denominadas</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regionales</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vías</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terciarias</a:t>
            </a:r>
            <a:r>
              <a:rPr lang="en-US" dirty="0">
                <a:solidFill>
                  <a:schemeClr val="bg1">
                    <a:lumMod val="50000"/>
                  </a:schemeClr>
                </a:solidFill>
                <a:latin typeface="Helvetica" pitchFamily="2" charset="0"/>
              </a:rPr>
              <a:t> y </a:t>
            </a:r>
            <a:r>
              <a:rPr lang="en-US" dirty="0" err="1">
                <a:solidFill>
                  <a:schemeClr val="bg1">
                    <a:lumMod val="50000"/>
                  </a:schemeClr>
                </a:solidFill>
                <a:latin typeface="Helvetica" pitchFamily="2" charset="0"/>
              </a:rPr>
              <a:t>férreas</a:t>
            </a:r>
            <a:r>
              <a:rPr lang="en-US" dirty="0">
                <a:solidFill>
                  <a:schemeClr val="bg1">
                    <a:lumMod val="50000"/>
                  </a:schemeClr>
                </a:solidFill>
                <a:latin typeface="Helvetica" pitchFamily="2" charset="0"/>
              </a:rPr>
              <a:t>. </a:t>
            </a:r>
          </a:p>
          <a:p>
            <a:pPr marL="285750" indent="-285750">
              <a:buFont typeface="Arial" panose="020B0604020202020204" pitchFamily="34" charset="0"/>
              <a:buChar char="•"/>
            </a:pPr>
            <a:endParaRPr lang="en-US" dirty="0">
              <a:solidFill>
                <a:schemeClr val="bg1">
                  <a:lumMod val="50000"/>
                </a:schemeClr>
              </a:solidFill>
              <a:latin typeface="Helvetica" pitchFamily="2" charset="0"/>
            </a:endParaRPr>
          </a:p>
          <a:p>
            <a:pPr marL="285750" indent="-285750">
              <a:buFont typeface="Arial" panose="020B0604020202020204" pitchFamily="34" charset="0"/>
              <a:buChar char="•"/>
            </a:pPr>
            <a:r>
              <a:rPr lang="en-US" dirty="0">
                <a:solidFill>
                  <a:schemeClr val="bg1">
                    <a:lumMod val="50000"/>
                  </a:schemeClr>
                </a:solidFill>
                <a:latin typeface="Helvetica" pitchFamily="2" charset="0"/>
              </a:rPr>
              <a:t>El CONPES </a:t>
            </a:r>
            <a:r>
              <a:rPr lang="en-US" dirty="0" err="1">
                <a:solidFill>
                  <a:schemeClr val="bg1">
                    <a:lumMod val="50000"/>
                  </a:schemeClr>
                </a:solidFill>
                <a:latin typeface="Helvetica" pitchFamily="2" charset="0"/>
              </a:rPr>
              <a:t>plantea</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recuperar</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infraestructura</a:t>
            </a:r>
            <a:r>
              <a:rPr lang="en-US" dirty="0">
                <a:solidFill>
                  <a:schemeClr val="bg1">
                    <a:lumMod val="50000"/>
                  </a:schemeClr>
                </a:solidFill>
                <a:latin typeface="Helvetica" pitchFamily="2" charset="0"/>
              </a:rPr>
              <a:t> de </a:t>
            </a:r>
            <a:r>
              <a:rPr lang="en-US" dirty="0" err="1">
                <a:solidFill>
                  <a:schemeClr val="bg1">
                    <a:lumMod val="50000"/>
                  </a:schemeClr>
                </a:solidFill>
                <a:latin typeface="Helvetica" pitchFamily="2" charset="0"/>
              </a:rPr>
              <a:t>transporte</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primaria</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secundaria</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terciaria</a:t>
            </a:r>
            <a:r>
              <a:rPr lang="en-US" dirty="0">
                <a:solidFill>
                  <a:schemeClr val="bg1">
                    <a:lumMod val="50000"/>
                  </a:schemeClr>
                </a:solidFill>
                <a:latin typeface="Helvetica" pitchFamily="2" charset="0"/>
              </a:rPr>
              <a:t> y </a:t>
            </a:r>
            <a:r>
              <a:rPr lang="en-US" dirty="0" err="1">
                <a:solidFill>
                  <a:schemeClr val="bg1">
                    <a:lumMod val="50000"/>
                  </a:schemeClr>
                </a:solidFill>
                <a:latin typeface="Helvetica" pitchFamily="2" charset="0"/>
              </a:rPr>
              <a:t>férrea</a:t>
            </a:r>
            <a:r>
              <a:rPr lang="en-US" dirty="0">
                <a:solidFill>
                  <a:schemeClr val="bg1">
                    <a:lumMod val="50000"/>
                  </a:schemeClr>
                </a:solidFill>
                <a:latin typeface="Helvetica" pitchFamily="2" charset="0"/>
              </a:rPr>
              <a:t> que </a:t>
            </a:r>
            <a:r>
              <a:rPr lang="en-US" dirty="0" err="1">
                <a:solidFill>
                  <a:schemeClr val="bg1">
                    <a:lumMod val="50000"/>
                  </a:schemeClr>
                </a:solidFill>
                <a:latin typeface="Helvetica" pitchFamily="2" charset="0"/>
              </a:rPr>
              <a:t>permita</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consolidar</a:t>
            </a:r>
            <a:r>
              <a:rPr lang="en-US" dirty="0">
                <a:solidFill>
                  <a:schemeClr val="bg1">
                    <a:lumMod val="50000"/>
                  </a:schemeClr>
                </a:solidFill>
                <a:latin typeface="Helvetica" pitchFamily="2" charset="0"/>
              </a:rPr>
              <a:t> una red </a:t>
            </a:r>
            <a:r>
              <a:rPr lang="en-US" dirty="0" err="1">
                <a:solidFill>
                  <a:schemeClr val="bg1">
                    <a:lumMod val="50000"/>
                  </a:schemeClr>
                </a:solidFill>
                <a:latin typeface="Helvetica" pitchFamily="2" charset="0"/>
              </a:rPr>
              <a:t>estratégica</a:t>
            </a:r>
            <a:r>
              <a:rPr lang="en-US" dirty="0">
                <a:solidFill>
                  <a:schemeClr val="bg1">
                    <a:lumMod val="50000"/>
                  </a:schemeClr>
                </a:solidFill>
                <a:latin typeface="Helvetica" pitchFamily="2" charset="0"/>
              </a:rPr>
              <a:t> de </a:t>
            </a:r>
            <a:r>
              <a:rPr lang="en-US" dirty="0" err="1">
                <a:solidFill>
                  <a:schemeClr val="bg1">
                    <a:lumMod val="50000"/>
                  </a:schemeClr>
                </a:solidFill>
                <a:latin typeface="Helvetica" pitchFamily="2" charset="0"/>
              </a:rPr>
              <a:t>transporte</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en</a:t>
            </a:r>
            <a:r>
              <a:rPr lang="en-US" dirty="0">
                <a:solidFill>
                  <a:schemeClr val="bg1">
                    <a:lumMod val="50000"/>
                  </a:schemeClr>
                </a:solidFill>
                <a:latin typeface="Helvetica" pitchFamily="2" charset="0"/>
              </a:rPr>
              <a:t> el </a:t>
            </a:r>
            <a:r>
              <a:rPr lang="en-US" dirty="0" err="1">
                <a:solidFill>
                  <a:schemeClr val="bg1">
                    <a:lumMod val="50000"/>
                  </a:schemeClr>
                </a:solidFill>
                <a:latin typeface="Helvetica" pitchFamily="2" charset="0"/>
              </a:rPr>
              <a:t>país</a:t>
            </a:r>
            <a:r>
              <a:rPr lang="en-US" dirty="0">
                <a:solidFill>
                  <a:schemeClr val="bg1">
                    <a:lumMod val="50000"/>
                  </a:schemeClr>
                </a:solidFill>
                <a:latin typeface="Helvetica" pitchFamily="2" charset="0"/>
              </a:rPr>
              <a:t>. A </a:t>
            </a:r>
            <a:r>
              <a:rPr lang="en-US" dirty="0" err="1">
                <a:solidFill>
                  <a:schemeClr val="bg1">
                    <a:lumMod val="50000"/>
                  </a:schemeClr>
                </a:solidFill>
                <a:latin typeface="Helvetica" pitchFamily="2" charset="0"/>
              </a:rPr>
              <a:t>través</a:t>
            </a:r>
            <a:r>
              <a:rPr lang="en-US" dirty="0">
                <a:solidFill>
                  <a:schemeClr val="bg1">
                    <a:lumMod val="50000"/>
                  </a:schemeClr>
                </a:solidFill>
                <a:latin typeface="Helvetica" pitchFamily="2" charset="0"/>
              </a:rPr>
              <a:t> de </a:t>
            </a:r>
            <a:r>
              <a:rPr lang="en-US" dirty="0" err="1">
                <a:solidFill>
                  <a:schemeClr val="bg1">
                    <a:lumMod val="50000"/>
                  </a:schemeClr>
                </a:solidFill>
                <a:latin typeface="Helvetica" pitchFamily="2" charset="0"/>
              </a:rPr>
              <a:t>esta</a:t>
            </a:r>
            <a:r>
              <a:rPr lang="en-US" dirty="0">
                <a:solidFill>
                  <a:schemeClr val="bg1">
                    <a:lumMod val="50000"/>
                  </a:schemeClr>
                </a:solidFill>
                <a:latin typeface="Helvetica" pitchFamily="2" charset="0"/>
              </a:rPr>
              <a:t> red </a:t>
            </a:r>
            <a:r>
              <a:rPr lang="en-US" dirty="0" err="1">
                <a:solidFill>
                  <a:schemeClr val="bg1">
                    <a:lumMod val="50000"/>
                  </a:schemeClr>
                </a:solidFill>
                <a:latin typeface="Helvetica" pitchFamily="2" charset="0"/>
              </a:rPr>
              <a:t>articulada</a:t>
            </a:r>
            <a:r>
              <a:rPr lang="en-US" dirty="0">
                <a:solidFill>
                  <a:schemeClr val="bg1">
                    <a:lumMod val="50000"/>
                  </a:schemeClr>
                </a:solidFill>
                <a:latin typeface="Helvetica" pitchFamily="2" charset="0"/>
              </a:rPr>
              <a:t> se </a:t>
            </a:r>
            <a:r>
              <a:rPr lang="en-US" dirty="0" err="1">
                <a:solidFill>
                  <a:schemeClr val="bg1">
                    <a:lumMod val="50000"/>
                  </a:schemeClr>
                </a:solidFill>
                <a:latin typeface="Helvetica" pitchFamily="2" charset="0"/>
              </a:rPr>
              <a:t>podrá</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garantizar</a:t>
            </a:r>
            <a:r>
              <a:rPr lang="en-US" dirty="0">
                <a:solidFill>
                  <a:schemeClr val="bg1">
                    <a:lumMod val="50000"/>
                  </a:schemeClr>
                </a:solidFill>
                <a:latin typeface="Helvetica" pitchFamily="2" charset="0"/>
              </a:rPr>
              <a:t> la </a:t>
            </a:r>
            <a:r>
              <a:rPr lang="en-US" dirty="0" err="1">
                <a:solidFill>
                  <a:schemeClr val="bg1">
                    <a:lumMod val="50000"/>
                  </a:schemeClr>
                </a:solidFill>
                <a:latin typeface="Helvetica" pitchFamily="2" charset="0"/>
              </a:rPr>
              <a:t>conectividad</a:t>
            </a:r>
            <a:r>
              <a:rPr lang="en-US" dirty="0">
                <a:solidFill>
                  <a:schemeClr val="bg1">
                    <a:lumMod val="50000"/>
                  </a:schemeClr>
                </a:solidFill>
                <a:latin typeface="Helvetica" pitchFamily="2" charset="0"/>
              </a:rPr>
              <a:t> entre </a:t>
            </a:r>
            <a:r>
              <a:rPr lang="en-US" dirty="0" err="1">
                <a:solidFill>
                  <a:schemeClr val="bg1">
                    <a:lumMod val="50000"/>
                  </a:schemeClr>
                </a:solidFill>
                <a:latin typeface="Helvetica" pitchFamily="2" charset="0"/>
              </a:rPr>
              <a:t>centros</a:t>
            </a:r>
            <a:r>
              <a:rPr lang="en-US" dirty="0">
                <a:solidFill>
                  <a:schemeClr val="bg1">
                    <a:lumMod val="50000"/>
                  </a:schemeClr>
                </a:solidFill>
                <a:latin typeface="Helvetica" pitchFamily="2" charset="0"/>
              </a:rPr>
              <a:t> de </a:t>
            </a:r>
            <a:r>
              <a:rPr lang="en-US" dirty="0" err="1">
                <a:solidFill>
                  <a:schemeClr val="bg1">
                    <a:lumMod val="50000"/>
                  </a:schemeClr>
                </a:solidFill>
                <a:latin typeface="Helvetica" pitchFamily="2" charset="0"/>
              </a:rPr>
              <a:t>producción</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distribución</a:t>
            </a:r>
            <a:r>
              <a:rPr lang="en-US" dirty="0">
                <a:solidFill>
                  <a:schemeClr val="bg1">
                    <a:lumMod val="50000"/>
                  </a:schemeClr>
                </a:solidFill>
                <a:latin typeface="Helvetica" pitchFamily="2" charset="0"/>
              </a:rPr>
              <a:t> y </a:t>
            </a:r>
            <a:r>
              <a:rPr lang="en-US" dirty="0" err="1">
                <a:solidFill>
                  <a:schemeClr val="bg1">
                    <a:lumMod val="50000"/>
                  </a:schemeClr>
                </a:solidFill>
                <a:latin typeface="Helvetica" pitchFamily="2" charset="0"/>
              </a:rPr>
              <a:t>consumo</a:t>
            </a:r>
            <a:r>
              <a:rPr lang="en-US" dirty="0">
                <a:solidFill>
                  <a:schemeClr val="bg1">
                    <a:lumMod val="50000"/>
                  </a:schemeClr>
                </a:solidFill>
                <a:latin typeface="Helvetica" pitchFamily="2" charset="0"/>
              </a:rPr>
              <a:t>.</a:t>
            </a:r>
          </a:p>
          <a:p>
            <a:r>
              <a:rPr lang="es-CO" dirty="0">
                <a:solidFill>
                  <a:schemeClr val="bg1">
                    <a:lumMod val="50000"/>
                  </a:schemeClr>
                </a:solidFill>
                <a:latin typeface="Helvetica" pitchFamily="2" charset="0"/>
              </a:rPr>
              <a:t> </a:t>
            </a:r>
            <a:endParaRPr lang="en-US" dirty="0">
              <a:solidFill>
                <a:schemeClr val="bg1">
                  <a:lumMod val="50000"/>
                </a:schemeClr>
              </a:solidFill>
              <a:latin typeface="Helvetica" pitchFamily="2" charset="0"/>
            </a:endParaRPr>
          </a:p>
          <a:p>
            <a:pPr marL="285750" indent="-285750">
              <a:buFont typeface="Arial" panose="020B0604020202020204" pitchFamily="34" charset="0"/>
              <a:buChar char="•"/>
            </a:pPr>
            <a:r>
              <a:rPr lang="en-US" dirty="0" err="1">
                <a:solidFill>
                  <a:schemeClr val="bg1">
                    <a:lumMod val="50000"/>
                  </a:schemeClr>
                </a:solidFill>
                <a:latin typeface="Helvetica" pitchFamily="2" charset="0"/>
              </a:rPr>
              <a:t>Ademas</a:t>
            </a:r>
            <a:r>
              <a:rPr lang="en-US" dirty="0">
                <a:solidFill>
                  <a:schemeClr val="bg1">
                    <a:lumMod val="50000"/>
                  </a:schemeClr>
                </a:solidFill>
                <a:latin typeface="Helvetica" pitchFamily="2" charset="0"/>
              </a:rPr>
              <a:t>, se </a:t>
            </a:r>
            <a:r>
              <a:rPr lang="en-US" dirty="0" err="1">
                <a:solidFill>
                  <a:schemeClr val="bg1">
                    <a:lumMod val="50000"/>
                  </a:schemeClr>
                </a:solidFill>
                <a:latin typeface="Helvetica" pitchFamily="2" charset="0"/>
              </a:rPr>
              <a:t>contempla</a:t>
            </a:r>
            <a:r>
              <a:rPr lang="en-US" dirty="0">
                <a:solidFill>
                  <a:schemeClr val="bg1">
                    <a:lumMod val="50000"/>
                  </a:schemeClr>
                </a:solidFill>
                <a:latin typeface="Helvetica" pitchFamily="2" charset="0"/>
              </a:rPr>
              <a:t> el </a:t>
            </a:r>
            <a:r>
              <a:rPr lang="en-US" dirty="0" err="1">
                <a:solidFill>
                  <a:schemeClr val="bg1">
                    <a:lumMod val="50000"/>
                  </a:schemeClr>
                </a:solidFill>
                <a:latin typeface="Helvetica" pitchFamily="2" charset="0"/>
              </a:rPr>
              <a:t>fortalecimiento</a:t>
            </a:r>
            <a:r>
              <a:rPr lang="en-US" dirty="0">
                <a:solidFill>
                  <a:schemeClr val="bg1">
                    <a:lumMod val="50000"/>
                  </a:schemeClr>
                </a:solidFill>
                <a:latin typeface="Helvetica" pitchFamily="2" charset="0"/>
              </a:rPr>
              <a:t> de </a:t>
            </a:r>
            <a:r>
              <a:rPr lang="en-US" dirty="0" err="1">
                <a:solidFill>
                  <a:schemeClr val="bg1">
                    <a:lumMod val="50000"/>
                  </a:schemeClr>
                </a:solidFill>
                <a:latin typeface="Helvetica" pitchFamily="2" charset="0"/>
              </a:rPr>
              <a:t>vías</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terciarias</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en</a:t>
            </a:r>
            <a:r>
              <a:rPr lang="en-US" dirty="0">
                <a:solidFill>
                  <a:schemeClr val="bg1">
                    <a:lumMod val="50000"/>
                  </a:schemeClr>
                </a:solidFill>
                <a:latin typeface="Helvetica" pitchFamily="2" charset="0"/>
              </a:rPr>
              <a:t> 22 </a:t>
            </a:r>
            <a:r>
              <a:rPr lang="en-US" dirty="0" err="1">
                <a:solidFill>
                  <a:schemeClr val="bg1">
                    <a:lumMod val="50000"/>
                  </a:schemeClr>
                </a:solidFill>
                <a:latin typeface="Helvetica" pitchFamily="2" charset="0"/>
              </a:rPr>
              <a:t>departamentos</a:t>
            </a:r>
            <a:r>
              <a:rPr lang="en-US" dirty="0">
                <a:solidFill>
                  <a:schemeClr val="bg1">
                    <a:lumMod val="50000"/>
                  </a:schemeClr>
                </a:solidFill>
                <a:latin typeface="Helvetica" pitchFamily="2" charset="0"/>
              </a:rPr>
              <a:t> a </a:t>
            </a:r>
            <a:r>
              <a:rPr lang="en-US" dirty="0" err="1">
                <a:solidFill>
                  <a:schemeClr val="bg1">
                    <a:lumMod val="50000"/>
                  </a:schemeClr>
                </a:solidFill>
                <a:latin typeface="Helvetica" pitchFamily="2" charset="0"/>
              </a:rPr>
              <a:t>través</a:t>
            </a:r>
            <a:r>
              <a:rPr lang="en-US" dirty="0">
                <a:solidFill>
                  <a:schemeClr val="bg1">
                    <a:lumMod val="50000"/>
                  </a:schemeClr>
                </a:solidFill>
                <a:latin typeface="Helvetica" pitchFamily="2" charset="0"/>
              </a:rPr>
              <a:t> del </a:t>
            </a:r>
            <a:r>
              <a:rPr lang="en-US" dirty="0" err="1">
                <a:solidFill>
                  <a:schemeClr val="bg1">
                    <a:lumMod val="50000"/>
                  </a:schemeClr>
                </a:solidFill>
                <a:latin typeface="Helvetica" pitchFamily="2" charset="0"/>
              </a:rPr>
              <a:t>mantenimiento</a:t>
            </a:r>
            <a:r>
              <a:rPr lang="en-US" dirty="0">
                <a:solidFill>
                  <a:schemeClr val="bg1">
                    <a:lumMod val="50000"/>
                  </a:schemeClr>
                </a:solidFill>
                <a:latin typeface="Helvetica" pitchFamily="2" charset="0"/>
              </a:rPr>
              <a:t> de 2.000 </a:t>
            </a:r>
            <a:r>
              <a:rPr lang="en-US" dirty="0" err="1">
                <a:solidFill>
                  <a:schemeClr val="bg1">
                    <a:lumMod val="50000"/>
                  </a:schemeClr>
                </a:solidFill>
                <a:latin typeface="Helvetica" pitchFamily="2" charset="0"/>
              </a:rPr>
              <a:t>kilómetros</a:t>
            </a:r>
            <a:r>
              <a:rPr lang="en-US" dirty="0">
                <a:solidFill>
                  <a:schemeClr val="bg1">
                    <a:lumMod val="50000"/>
                  </a:schemeClr>
                </a:solidFill>
                <a:latin typeface="Helvetica" pitchFamily="2" charset="0"/>
              </a:rPr>
              <a:t> (km) y el </a:t>
            </a:r>
            <a:r>
              <a:rPr lang="en-US" dirty="0" err="1">
                <a:solidFill>
                  <a:schemeClr val="bg1">
                    <a:lumMod val="50000"/>
                  </a:schemeClr>
                </a:solidFill>
                <a:latin typeface="Helvetica" pitchFamily="2" charset="0"/>
              </a:rPr>
              <a:t>mejoramiento</a:t>
            </a:r>
            <a:r>
              <a:rPr lang="en-US" dirty="0">
                <a:solidFill>
                  <a:schemeClr val="bg1">
                    <a:lumMod val="50000"/>
                  </a:schemeClr>
                </a:solidFill>
                <a:latin typeface="Helvetica" pitchFamily="2" charset="0"/>
              </a:rPr>
              <a:t> de 750 km que </a:t>
            </a:r>
            <a:r>
              <a:rPr lang="en-US" dirty="0" err="1">
                <a:solidFill>
                  <a:schemeClr val="bg1">
                    <a:lumMod val="50000"/>
                  </a:schemeClr>
                </a:solidFill>
                <a:latin typeface="Helvetica" pitchFamily="2" charset="0"/>
              </a:rPr>
              <a:t>representan</a:t>
            </a:r>
            <a:r>
              <a:rPr lang="en-US" dirty="0">
                <a:solidFill>
                  <a:schemeClr val="bg1">
                    <a:lumMod val="50000"/>
                  </a:schemeClr>
                </a:solidFill>
                <a:latin typeface="Helvetica" pitchFamily="2" charset="0"/>
              </a:rPr>
              <a:t> una </a:t>
            </a:r>
            <a:r>
              <a:rPr lang="en-US" dirty="0" err="1">
                <a:solidFill>
                  <a:schemeClr val="bg1">
                    <a:lumMod val="50000"/>
                  </a:schemeClr>
                </a:solidFill>
                <a:latin typeface="Helvetica" pitchFamily="2" charset="0"/>
              </a:rPr>
              <a:t>mejor</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conectividad</a:t>
            </a:r>
            <a:r>
              <a:rPr lang="en-US" dirty="0">
                <a:solidFill>
                  <a:schemeClr val="bg1">
                    <a:lumMod val="50000"/>
                  </a:schemeClr>
                </a:solidFill>
                <a:latin typeface="Helvetica" pitchFamily="2" charset="0"/>
              </a:rPr>
              <a:t> de las zonas </a:t>
            </a:r>
            <a:r>
              <a:rPr lang="en-US" dirty="0" err="1">
                <a:solidFill>
                  <a:schemeClr val="bg1">
                    <a:lumMod val="50000"/>
                  </a:schemeClr>
                </a:solidFill>
                <a:latin typeface="Helvetica" pitchFamily="2" charset="0"/>
              </a:rPr>
              <a:t>productivas</a:t>
            </a:r>
            <a:r>
              <a:rPr lang="en-US" dirty="0">
                <a:solidFill>
                  <a:schemeClr val="bg1">
                    <a:lumMod val="50000"/>
                  </a:schemeClr>
                </a:solidFill>
                <a:latin typeface="Helvetica" pitchFamily="2" charset="0"/>
              </a:rPr>
              <a:t> rurales del </a:t>
            </a:r>
            <a:r>
              <a:rPr lang="en-US" dirty="0" err="1">
                <a:solidFill>
                  <a:schemeClr val="bg1">
                    <a:lumMod val="50000"/>
                  </a:schemeClr>
                </a:solidFill>
                <a:latin typeface="Helvetica" pitchFamily="2" charset="0"/>
              </a:rPr>
              <a:t>país</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Así</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también</a:t>
            </a:r>
            <a:r>
              <a:rPr lang="en-US" dirty="0">
                <a:solidFill>
                  <a:schemeClr val="bg1">
                    <a:lumMod val="50000"/>
                  </a:schemeClr>
                </a:solidFill>
                <a:latin typeface="Helvetica" pitchFamily="2" charset="0"/>
              </a:rPr>
              <a:t>, la red vial </a:t>
            </a:r>
            <a:r>
              <a:rPr lang="en-US" dirty="0" err="1">
                <a:solidFill>
                  <a:schemeClr val="bg1">
                    <a:lumMod val="50000"/>
                  </a:schemeClr>
                </a:solidFill>
                <a:latin typeface="Helvetica" pitchFamily="2" charset="0"/>
              </a:rPr>
              <a:t>secundaria</a:t>
            </a:r>
            <a:r>
              <a:rPr lang="en-US" dirty="0">
                <a:solidFill>
                  <a:schemeClr val="bg1">
                    <a:lumMod val="50000"/>
                  </a:schemeClr>
                </a:solidFill>
                <a:latin typeface="Helvetica" pitchFamily="2" charset="0"/>
              </a:rPr>
              <a:t> a </a:t>
            </a:r>
            <a:r>
              <a:rPr lang="en-US" dirty="0" err="1">
                <a:solidFill>
                  <a:schemeClr val="bg1">
                    <a:lumMod val="50000"/>
                  </a:schemeClr>
                </a:solidFill>
                <a:latin typeface="Helvetica" pitchFamily="2" charset="0"/>
              </a:rPr>
              <a:t>través</a:t>
            </a:r>
            <a:r>
              <a:rPr lang="en-US" dirty="0">
                <a:solidFill>
                  <a:schemeClr val="bg1">
                    <a:lumMod val="50000"/>
                  </a:schemeClr>
                </a:solidFill>
                <a:latin typeface="Helvetica" pitchFamily="2" charset="0"/>
              </a:rPr>
              <a:t> de </a:t>
            </a:r>
            <a:r>
              <a:rPr lang="en-US" dirty="0" err="1">
                <a:solidFill>
                  <a:schemeClr val="bg1">
                    <a:lumMod val="50000"/>
                  </a:schemeClr>
                </a:solidFill>
                <a:latin typeface="Helvetica" pitchFamily="2" charset="0"/>
              </a:rPr>
              <a:t>proyectos</a:t>
            </a:r>
            <a:r>
              <a:rPr lang="en-US" dirty="0">
                <a:solidFill>
                  <a:schemeClr val="bg1">
                    <a:lumMod val="50000"/>
                  </a:schemeClr>
                </a:solidFill>
                <a:latin typeface="Helvetica" pitchFamily="2" charset="0"/>
              </a:rPr>
              <a:t> que </a:t>
            </a:r>
            <a:r>
              <a:rPr lang="en-US" dirty="0" err="1">
                <a:solidFill>
                  <a:schemeClr val="bg1">
                    <a:lumMod val="50000"/>
                  </a:schemeClr>
                </a:solidFill>
                <a:latin typeface="Helvetica" pitchFamily="2" charset="0"/>
              </a:rPr>
              <a:t>buscan</a:t>
            </a:r>
            <a:r>
              <a:rPr lang="en-US" dirty="0">
                <a:solidFill>
                  <a:schemeClr val="bg1">
                    <a:lumMod val="50000"/>
                  </a:schemeClr>
                </a:solidFill>
                <a:latin typeface="Helvetica" pitchFamily="2" charset="0"/>
              </a:rPr>
              <a:t> el </a:t>
            </a:r>
            <a:r>
              <a:rPr lang="en-US" dirty="0" err="1">
                <a:solidFill>
                  <a:schemeClr val="bg1">
                    <a:lumMod val="50000"/>
                  </a:schemeClr>
                </a:solidFill>
                <a:latin typeface="Helvetica" pitchFamily="2" charset="0"/>
              </a:rPr>
              <a:t>mejoramiento</a:t>
            </a:r>
            <a:r>
              <a:rPr lang="en-US" dirty="0">
                <a:solidFill>
                  <a:schemeClr val="bg1">
                    <a:lumMod val="50000"/>
                  </a:schemeClr>
                </a:solidFill>
                <a:latin typeface="Helvetica" pitchFamily="2" charset="0"/>
              </a:rPr>
              <a:t> de la </a:t>
            </a:r>
            <a:r>
              <a:rPr lang="en-US" dirty="0" err="1">
                <a:solidFill>
                  <a:schemeClr val="bg1">
                    <a:lumMod val="50000"/>
                  </a:schemeClr>
                </a:solidFill>
                <a:latin typeface="Helvetica" pitchFamily="2" charset="0"/>
              </a:rPr>
              <a:t>conectividad</a:t>
            </a:r>
            <a:r>
              <a:rPr lang="en-US" dirty="0">
                <a:solidFill>
                  <a:schemeClr val="bg1">
                    <a:lumMod val="50000"/>
                  </a:schemeClr>
                </a:solidFill>
                <a:latin typeface="Helvetica" pitchFamily="2" charset="0"/>
              </a:rPr>
              <a:t> vial </a:t>
            </a:r>
            <a:r>
              <a:rPr lang="en-US" dirty="0" err="1">
                <a:solidFill>
                  <a:schemeClr val="bg1">
                    <a:lumMod val="50000"/>
                  </a:schemeClr>
                </a:solidFill>
                <a:latin typeface="Helvetica" pitchFamily="2" charset="0"/>
              </a:rPr>
              <a:t>en</a:t>
            </a:r>
            <a:r>
              <a:rPr lang="en-US" dirty="0">
                <a:solidFill>
                  <a:schemeClr val="bg1">
                    <a:lumMod val="50000"/>
                  </a:schemeClr>
                </a:solidFill>
                <a:latin typeface="Helvetica" pitchFamily="2" charset="0"/>
              </a:rPr>
              <a:t> 18 </a:t>
            </a:r>
            <a:r>
              <a:rPr lang="en-US" dirty="0" err="1">
                <a:solidFill>
                  <a:schemeClr val="bg1">
                    <a:lumMod val="50000"/>
                  </a:schemeClr>
                </a:solidFill>
                <a:latin typeface="Helvetica" pitchFamily="2" charset="0"/>
              </a:rPr>
              <a:t>departamentos</a:t>
            </a:r>
            <a:r>
              <a:rPr lang="en-US" dirty="0">
                <a:solidFill>
                  <a:schemeClr val="bg1">
                    <a:lumMod val="50000"/>
                  </a:schemeClr>
                </a:solidFill>
                <a:latin typeface="Helvetica" pitchFamily="2" charset="0"/>
              </a:rPr>
              <a:t> del </a:t>
            </a:r>
            <a:r>
              <a:rPr lang="en-US" dirty="0" err="1">
                <a:solidFill>
                  <a:schemeClr val="bg1">
                    <a:lumMod val="50000"/>
                  </a:schemeClr>
                </a:solidFill>
                <a:latin typeface="Helvetica" pitchFamily="2" charset="0"/>
              </a:rPr>
              <a:t>país</a:t>
            </a:r>
            <a:r>
              <a:rPr lang="en-US" dirty="0">
                <a:solidFill>
                  <a:schemeClr val="bg1">
                    <a:lumMod val="50000"/>
                  </a:schemeClr>
                </a:solidFill>
                <a:latin typeface="Helvetica" pitchFamily="2" charset="0"/>
              </a:rPr>
              <a:t> y </a:t>
            </a:r>
            <a:r>
              <a:rPr lang="en-US" dirty="0" err="1">
                <a:solidFill>
                  <a:schemeClr val="bg1">
                    <a:lumMod val="50000"/>
                  </a:schemeClr>
                </a:solidFill>
                <a:latin typeface="Helvetica" pitchFamily="2" charset="0"/>
              </a:rPr>
              <a:t>en</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cuanto</a:t>
            </a:r>
            <a:r>
              <a:rPr lang="en-US" dirty="0">
                <a:solidFill>
                  <a:schemeClr val="bg1">
                    <a:lumMod val="50000"/>
                  </a:schemeClr>
                </a:solidFill>
                <a:latin typeface="Helvetica" pitchFamily="2" charset="0"/>
              </a:rPr>
              <a:t> a la red </a:t>
            </a:r>
            <a:r>
              <a:rPr lang="en-US" dirty="0" err="1">
                <a:solidFill>
                  <a:schemeClr val="bg1">
                    <a:lumMod val="50000"/>
                  </a:schemeClr>
                </a:solidFill>
                <a:latin typeface="Helvetica" pitchFamily="2" charset="0"/>
              </a:rPr>
              <a:t>primaria</a:t>
            </a:r>
            <a:r>
              <a:rPr lang="en-US" dirty="0">
                <a:solidFill>
                  <a:schemeClr val="bg1">
                    <a:lumMod val="50000"/>
                  </a:schemeClr>
                </a:solidFill>
                <a:latin typeface="Helvetica" pitchFamily="2" charset="0"/>
              </a:rPr>
              <a:t>, se </a:t>
            </a:r>
            <a:r>
              <a:rPr lang="en-US" dirty="0" err="1">
                <a:solidFill>
                  <a:schemeClr val="bg1">
                    <a:lumMod val="50000"/>
                  </a:schemeClr>
                </a:solidFill>
                <a:latin typeface="Helvetica" pitchFamily="2" charset="0"/>
              </a:rPr>
              <a:t>estima</a:t>
            </a:r>
            <a:r>
              <a:rPr lang="en-US" dirty="0">
                <a:solidFill>
                  <a:schemeClr val="bg1">
                    <a:lumMod val="50000"/>
                  </a:schemeClr>
                </a:solidFill>
                <a:latin typeface="Helvetica" pitchFamily="2" charset="0"/>
              </a:rPr>
              <a:t> el </a:t>
            </a:r>
            <a:r>
              <a:rPr lang="en-US" dirty="0" err="1">
                <a:solidFill>
                  <a:schemeClr val="bg1">
                    <a:lumMod val="50000"/>
                  </a:schemeClr>
                </a:solidFill>
                <a:latin typeface="Helvetica" pitchFamily="2" charset="0"/>
              </a:rPr>
              <a:t>mejoramiento</a:t>
            </a:r>
            <a:r>
              <a:rPr lang="en-US" dirty="0">
                <a:solidFill>
                  <a:schemeClr val="bg1">
                    <a:lumMod val="50000"/>
                  </a:schemeClr>
                </a:solidFill>
                <a:latin typeface="Helvetica" pitchFamily="2" charset="0"/>
              </a:rPr>
              <a:t> de 510 km </a:t>
            </a:r>
            <a:r>
              <a:rPr lang="en-US" dirty="0" err="1">
                <a:solidFill>
                  <a:schemeClr val="bg1">
                    <a:lumMod val="50000"/>
                  </a:schemeClr>
                </a:solidFill>
                <a:latin typeface="Helvetica" pitchFamily="2" charset="0"/>
              </a:rPr>
              <a:t>en</a:t>
            </a:r>
            <a:r>
              <a:rPr lang="en-US" dirty="0">
                <a:solidFill>
                  <a:schemeClr val="bg1">
                    <a:lumMod val="50000"/>
                  </a:schemeClr>
                </a:solidFill>
                <a:latin typeface="Helvetica" pitchFamily="2" charset="0"/>
              </a:rPr>
              <a:t> 14 </a:t>
            </a:r>
            <a:r>
              <a:rPr lang="en-US" dirty="0" err="1">
                <a:solidFill>
                  <a:schemeClr val="bg1">
                    <a:lumMod val="50000"/>
                  </a:schemeClr>
                </a:solidFill>
                <a:latin typeface="Helvetica" pitchFamily="2" charset="0"/>
              </a:rPr>
              <a:t>departamentos</a:t>
            </a:r>
            <a:r>
              <a:rPr lang="en-US" dirty="0">
                <a:solidFill>
                  <a:schemeClr val="bg1">
                    <a:lumMod val="50000"/>
                  </a:schemeClr>
                </a:solidFill>
                <a:latin typeface="Helvetica" pitchFamily="2" charset="0"/>
              </a:rPr>
              <a:t> y el </a:t>
            </a:r>
            <a:r>
              <a:rPr lang="en-US" dirty="0" err="1">
                <a:solidFill>
                  <a:schemeClr val="bg1">
                    <a:lumMod val="50000"/>
                  </a:schemeClr>
                </a:solidFill>
                <a:latin typeface="Helvetica" pitchFamily="2" charset="0"/>
              </a:rPr>
              <a:t>mantenimiento</a:t>
            </a:r>
            <a:r>
              <a:rPr lang="en-US" dirty="0">
                <a:solidFill>
                  <a:schemeClr val="bg1">
                    <a:lumMod val="50000"/>
                  </a:schemeClr>
                </a:solidFill>
                <a:latin typeface="Helvetica" pitchFamily="2" charset="0"/>
              </a:rPr>
              <a:t> y </a:t>
            </a:r>
            <a:r>
              <a:rPr lang="en-US" dirty="0" err="1">
                <a:solidFill>
                  <a:schemeClr val="bg1">
                    <a:lumMod val="50000"/>
                  </a:schemeClr>
                </a:solidFill>
                <a:latin typeface="Helvetica" pitchFamily="2" charset="0"/>
              </a:rPr>
              <a:t>rehabilitación</a:t>
            </a:r>
            <a:r>
              <a:rPr lang="en-US" dirty="0">
                <a:solidFill>
                  <a:schemeClr val="bg1">
                    <a:lumMod val="50000"/>
                  </a:schemeClr>
                </a:solidFill>
                <a:latin typeface="Helvetica" pitchFamily="2" charset="0"/>
              </a:rPr>
              <a:t> de red </a:t>
            </a:r>
            <a:r>
              <a:rPr lang="en-US" dirty="0" err="1">
                <a:solidFill>
                  <a:schemeClr val="bg1">
                    <a:lumMod val="50000"/>
                  </a:schemeClr>
                </a:solidFill>
                <a:latin typeface="Helvetica" pitchFamily="2" charset="0"/>
              </a:rPr>
              <a:t>ferroviaria</a:t>
            </a:r>
            <a:r>
              <a:rPr lang="en-US" dirty="0">
                <a:solidFill>
                  <a:schemeClr val="bg1">
                    <a:lumMod val="50000"/>
                  </a:schemeClr>
                </a:solidFill>
                <a:latin typeface="Helvetica" pitchFamily="2" charset="0"/>
              </a:rPr>
              <a:t> a cargo del </a:t>
            </a:r>
            <a:r>
              <a:rPr lang="en-US" dirty="0" err="1">
                <a:solidFill>
                  <a:schemeClr val="bg1">
                    <a:lumMod val="50000"/>
                  </a:schemeClr>
                </a:solidFill>
                <a:latin typeface="Helvetica" pitchFamily="2" charset="0"/>
              </a:rPr>
              <a:t>Invías</a:t>
            </a:r>
            <a:r>
              <a:rPr lang="en-US" dirty="0">
                <a:solidFill>
                  <a:schemeClr val="bg1">
                    <a:lumMod val="50000"/>
                  </a:schemeClr>
                </a:solidFill>
                <a:latin typeface="Helvetica" pitchFamily="2" charset="0"/>
              </a:rPr>
              <a:t>. </a:t>
            </a:r>
            <a:endParaRPr lang="es-ES" dirty="0">
              <a:solidFill>
                <a:schemeClr val="bg1">
                  <a:lumMod val="50000"/>
                </a:schemeClr>
              </a:solidFill>
              <a:latin typeface="Helvetica" pitchFamily="2" charset="0"/>
            </a:endParaRPr>
          </a:p>
          <a:p>
            <a:pPr>
              <a:defRPr/>
            </a:pPr>
            <a:endParaRPr lang="es-ES" sz="2000" dirty="0">
              <a:solidFill>
                <a:schemeClr val="bg1">
                  <a:lumMod val="50000"/>
                </a:schemeClr>
              </a:solidFill>
              <a:latin typeface="Helvetica" pitchFamily="2" charset="0"/>
              <a:cs typeface="BigNoodleTitling"/>
            </a:endParaRPr>
          </a:p>
          <a:p>
            <a:pPr>
              <a:defRPr/>
            </a:pPr>
            <a:endParaRPr lang="es-ES" sz="2000" dirty="0">
              <a:solidFill>
                <a:schemeClr val="bg1">
                  <a:lumMod val="50000"/>
                </a:schemeClr>
              </a:solidFill>
              <a:latin typeface="Helvetica" pitchFamily="2" charset="0"/>
              <a:cs typeface="BigNoodleTitling"/>
            </a:endParaRPr>
          </a:p>
          <a:p>
            <a:pPr>
              <a:defRPr/>
            </a:pPr>
            <a:endParaRPr lang="es-ES" sz="2000" dirty="0">
              <a:solidFill>
                <a:schemeClr val="bg1">
                  <a:lumMod val="50000"/>
                </a:schemeClr>
              </a:solidFill>
              <a:latin typeface="Helvetica" pitchFamily="2" charset="0"/>
              <a:cs typeface="BigNoodleTitling"/>
            </a:endParaRPr>
          </a:p>
          <a:p>
            <a:pPr>
              <a:defRPr/>
            </a:pPr>
            <a:endParaRPr lang="es-ES" sz="2000" dirty="0">
              <a:solidFill>
                <a:schemeClr val="bg1">
                  <a:lumMod val="50000"/>
                </a:schemeClr>
              </a:solidFill>
              <a:latin typeface="Helvetica" pitchFamily="2" charset="0"/>
              <a:cs typeface="BigNoodleTitling"/>
            </a:endParaRPr>
          </a:p>
          <a:p>
            <a:pPr>
              <a:defRPr/>
            </a:pPr>
            <a:endParaRPr lang="es-ES" sz="2000" dirty="0">
              <a:solidFill>
                <a:schemeClr val="bg1">
                  <a:lumMod val="50000"/>
                </a:schemeClr>
              </a:solidFill>
              <a:latin typeface="Helvetica" pitchFamily="2" charset="0"/>
              <a:cs typeface="BigNoodleTitling"/>
            </a:endParaRPr>
          </a:p>
          <a:p>
            <a:pPr>
              <a:defRPr/>
            </a:pPr>
            <a:endParaRPr lang="es-ES" sz="2000" dirty="0">
              <a:solidFill>
                <a:schemeClr val="bg1">
                  <a:lumMod val="50000"/>
                </a:schemeClr>
              </a:solidFill>
              <a:latin typeface="Helvetica" pitchFamily="2" charset="0"/>
              <a:cs typeface="BigNoodleTitling"/>
            </a:endParaRPr>
          </a:p>
          <a:p>
            <a:pPr>
              <a:defRPr/>
            </a:pPr>
            <a:endParaRPr lang="es-ES" sz="2000" dirty="0">
              <a:solidFill>
                <a:schemeClr val="bg1">
                  <a:lumMod val="50000"/>
                </a:schemeClr>
              </a:solidFill>
              <a:latin typeface="Helvetica" pitchFamily="2" charset="0"/>
              <a:cs typeface="BigNoodleTitling"/>
            </a:endParaRPr>
          </a:p>
          <a:p>
            <a:pPr>
              <a:defRPr/>
            </a:pPr>
            <a:endParaRPr lang="es-ES" sz="2000" dirty="0">
              <a:solidFill>
                <a:schemeClr val="bg1">
                  <a:lumMod val="50000"/>
                </a:schemeClr>
              </a:solidFill>
              <a:latin typeface="Helvetica" pitchFamily="2" charset="0"/>
              <a:cs typeface="BigNoodleTitling"/>
            </a:endParaRPr>
          </a:p>
        </p:txBody>
      </p:sp>
    </p:spTree>
    <p:extLst>
      <p:ext uri="{BB962C8B-B14F-4D97-AF65-F5344CB8AC3E}">
        <p14:creationId xmlns:p14="http://schemas.microsoft.com/office/powerpoint/2010/main" val="27610308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E2C98A7-083B-5A4B-A50F-2C93BEF2377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0287000" cy="6960852"/>
          </a:xfrm>
          <a:prstGeom prst="rect">
            <a:avLst/>
          </a:prstGeom>
        </p:spPr>
      </p:pic>
      <p:pic>
        <p:nvPicPr>
          <p:cNvPr id="9" name="Imagen 8" descr="Imagen que contiene computadora, laptop, mujer, blanco&#10;&#10;Descripción generada automáticamente">
            <a:extLst>
              <a:ext uri="{FF2B5EF4-FFF2-40B4-BE49-F238E27FC236}">
                <a16:creationId xmlns:a16="http://schemas.microsoft.com/office/drawing/2014/main" id="{A6F08345-5617-D049-A3FB-6BE04A9E8384}"/>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088444" y="-37064"/>
            <a:ext cx="10103557" cy="6997916"/>
          </a:xfrm>
          <a:prstGeom prst="rect">
            <a:avLst/>
          </a:prstGeom>
        </p:spPr>
      </p:pic>
      <p:sp>
        <p:nvSpPr>
          <p:cNvPr id="10" name="CuadroTexto 9">
            <a:extLst>
              <a:ext uri="{FF2B5EF4-FFF2-40B4-BE49-F238E27FC236}">
                <a16:creationId xmlns:a16="http://schemas.microsoft.com/office/drawing/2014/main" id="{6DB20C2F-C0CF-974D-A46F-4C8324EF87D7}"/>
              </a:ext>
            </a:extLst>
          </p:cNvPr>
          <p:cNvSpPr txBox="1"/>
          <p:nvPr/>
        </p:nvSpPr>
        <p:spPr>
          <a:xfrm>
            <a:off x="4196591" y="259456"/>
            <a:ext cx="7766870" cy="584775"/>
          </a:xfrm>
          <a:prstGeom prst="rect">
            <a:avLst/>
          </a:prstGeom>
          <a:noFill/>
        </p:spPr>
        <p:txBody>
          <a:bodyPr wrap="none" rtlCol="0">
            <a:spAutoFit/>
          </a:bodyPr>
          <a:lstStyle/>
          <a:p>
            <a:r>
              <a:rPr lang="es-CO" sz="3200" b="1" dirty="0">
                <a:solidFill>
                  <a:schemeClr val="accent1"/>
                </a:solidFill>
                <a:latin typeface="Helvetica" pitchFamily="2" charset="0"/>
              </a:rPr>
              <a:t>Plan Maestro de Transporte Intermodal</a:t>
            </a:r>
          </a:p>
        </p:txBody>
      </p:sp>
      <p:sp>
        <p:nvSpPr>
          <p:cNvPr id="11" name="Rectángulo 10">
            <a:extLst>
              <a:ext uri="{FF2B5EF4-FFF2-40B4-BE49-F238E27FC236}">
                <a16:creationId xmlns:a16="http://schemas.microsoft.com/office/drawing/2014/main" id="{165E60B7-FAA2-864F-ADEE-CE06D753886E}"/>
              </a:ext>
            </a:extLst>
          </p:cNvPr>
          <p:cNvSpPr/>
          <p:nvPr/>
        </p:nvSpPr>
        <p:spPr>
          <a:xfrm>
            <a:off x="4355053" y="1086386"/>
            <a:ext cx="7608408" cy="5909310"/>
          </a:xfrm>
          <a:prstGeom prst="rect">
            <a:avLst/>
          </a:prstGeom>
        </p:spPr>
        <p:txBody>
          <a:bodyPr wrap="square">
            <a:spAutoFit/>
          </a:bodyPr>
          <a:lstStyle/>
          <a:p>
            <a:pPr marL="285750" indent="-285750">
              <a:buFont typeface="Arial" panose="020B0604020202020204" pitchFamily="34" charset="0"/>
              <a:buChar char="•"/>
            </a:pPr>
            <a:r>
              <a:rPr lang="es-ES" dirty="0">
                <a:solidFill>
                  <a:schemeClr val="bg1">
                    <a:lumMod val="50000"/>
                  </a:schemeClr>
                </a:solidFill>
                <a:latin typeface="Helvetica" pitchFamily="2" charset="0"/>
              </a:rPr>
              <a:t>El Plan Maestro de Transporte Intermodal (PMTI) es una política de Estado donde se establecen los principales proyectos de orden nacional a ejecutarse los próximos años: </a:t>
            </a:r>
          </a:p>
          <a:p>
            <a:endParaRPr lang="en-US" dirty="0">
              <a:solidFill>
                <a:schemeClr val="bg1">
                  <a:lumMod val="50000"/>
                </a:schemeClr>
              </a:solidFill>
              <a:latin typeface="Helvetica" pitchFamily="2" charset="0"/>
            </a:endParaRPr>
          </a:p>
          <a:p>
            <a:pPr marL="285750" indent="-285750">
              <a:buFont typeface="Arial" panose="020B0604020202020204" pitchFamily="34" charset="0"/>
              <a:buChar char="•"/>
            </a:pPr>
            <a:r>
              <a:rPr lang="en-US" dirty="0">
                <a:solidFill>
                  <a:schemeClr val="bg1">
                    <a:lumMod val="50000"/>
                  </a:schemeClr>
                </a:solidFill>
                <a:latin typeface="Helvetica" pitchFamily="2" charset="0"/>
              </a:rPr>
              <a:t>Dentro de los </a:t>
            </a:r>
            <a:r>
              <a:rPr lang="en-US" dirty="0" err="1">
                <a:solidFill>
                  <a:schemeClr val="bg1">
                    <a:lumMod val="50000"/>
                  </a:schemeClr>
                </a:solidFill>
                <a:latin typeface="Helvetica" pitchFamily="2" charset="0"/>
              </a:rPr>
              <a:t>objetivos</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propuestos</a:t>
            </a:r>
            <a:r>
              <a:rPr lang="en-US" dirty="0">
                <a:solidFill>
                  <a:schemeClr val="bg1">
                    <a:lumMod val="50000"/>
                  </a:schemeClr>
                </a:solidFill>
                <a:latin typeface="Helvetica" pitchFamily="2" charset="0"/>
              </a:rPr>
              <a:t> se </a:t>
            </a:r>
            <a:r>
              <a:rPr lang="en-US" dirty="0" err="1">
                <a:solidFill>
                  <a:schemeClr val="bg1">
                    <a:lumMod val="50000"/>
                  </a:schemeClr>
                </a:solidFill>
                <a:latin typeface="Helvetica" pitchFamily="2" charset="0"/>
              </a:rPr>
              <a:t>destaca</a:t>
            </a:r>
            <a:r>
              <a:rPr lang="en-US" dirty="0">
                <a:solidFill>
                  <a:schemeClr val="bg1">
                    <a:lumMod val="50000"/>
                  </a:schemeClr>
                </a:solidFill>
                <a:latin typeface="Helvetica" pitchFamily="2" charset="0"/>
              </a:rPr>
              <a:t> el </a:t>
            </a:r>
            <a:r>
              <a:rPr lang="en-US" dirty="0" err="1">
                <a:solidFill>
                  <a:schemeClr val="bg1">
                    <a:lumMod val="50000"/>
                  </a:schemeClr>
                </a:solidFill>
                <a:latin typeface="Helvetica" pitchFamily="2" charset="0"/>
              </a:rPr>
              <a:t>objetivo</a:t>
            </a:r>
            <a:r>
              <a:rPr lang="en-US" dirty="0">
                <a:solidFill>
                  <a:schemeClr val="bg1">
                    <a:lumMod val="50000"/>
                  </a:schemeClr>
                </a:solidFill>
                <a:latin typeface="Helvetica" pitchFamily="2" charset="0"/>
              </a:rPr>
              <a:t> de </a:t>
            </a:r>
            <a:r>
              <a:rPr lang="en-US" dirty="0" err="1">
                <a:solidFill>
                  <a:schemeClr val="bg1">
                    <a:lumMod val="50000"/>
                  </a:schemeClr>
                </a:solidFill>
                <a:latin typeface="Helvetica" pitchFamily="2" charset="0"/>
              </a:rPr>
              <a:t>impulsar</a:t>
            </a:r>
            <a:r>
              <a:rPr lang="en-US" dirty="0">
                <a:solidFill>
                  <a:schemeClr val="bg1">
                    <a:lumMod val="50000"/>
                  </a:schemeClr>
                </a:solidFill>
                <a:latin typeface="Helvetica" pitchFamily="2" charset="0"/>
              </a:rPr>
              <a:t> el </a:t>
            </a:r>
            <a:r>
              <a:rPr lang="en-US" dirty="0" err="1">
                <a:solidFill>
                  <a:schemeClr val="bg1">
                    <a:lumMod val="50000"/>
                  </a:schemeClr>
                </a:solidFill>
                <a:latin typeface="Helvetica" pitchFamily="2" charset="0"/>
              </a:rPr>
              <a:t>comercio</a:t>
            </a:r>
            <a:r>
              <a:rPr lang="en-US" dirty="0">
                <a:solidFill>
                  <a:schemeClr val="bg1">
                    <a:lumMod val="50000"/>
                  </a:schemeClr>
                </a:solidFill>
                <a:latin typeface="Helvetica" pitchFamily="2" charset="0"/>
              </a:rPr>
              <a:t> exterior y </a:t>
            </a:r>
            <a:r>
              <a:rPr lang="en-US" dirty="0" err="1">
                <a:solidFill>
                  <a:schemeClr val="bg1">
                    <a:lumMod val="50000"/>
                  </a:schemeClr>
                </a:solidFill>
                <a:latin typeface="Helvetica" pitchFamily="2" charset="0"/>
              </a:rPr>
              <a:t>en</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donde</a:t>
            </a:r>
            <a:r>
              <a:rPr lang="en-US" dirty="0">
                <a:solidFill>
                  <a:schemeClr val="bg1">
                    <a:lumMod val="50000"/>
                  </a:schemeClr>
                </a:solidFill>
                <a:latin typeface="Helvetica" pitchFamily="2" charset="0"/>
              </a:rPr>
              <a:t> se </a:t>
            </a:r>
            <a:r>
              <a:rPr lang="en-US" dirty="0" err="1">
                <a:solidFill>
                  <a:schemeClr val="bg1">
                    <a:lumMod val="50000"/>
                  </a:schemeClr>
                </a:solidFill>
                <a:latin typeface="Helvetica" pitchFamily="2" charset="0"/>
              </a:rPr>
              <a:t>busca</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reducir</a:t>
            </a:r>
            <a:r>
              <a:rPr lang="en-US" dirty="0">
                <a:solidFill>
                  <a:schemeClr val="bg1">
                    <a:lumMod val="50000"/>
                  </a:schemeClr>
                </a:solidFill>
                <a:latin typeface="Helvetica" pitchFamily="2" charset="0"/>
              </a:rPr>
              <a:t> los </a:t>
            </a:r>
            <a:r>
              <a:rPr lang="en-US" dirty="0" err="1">
                <a:solidFill>
                  <a:schemeClr val="bg1">
                    <a:lumMod val="50000"/>
                  </a:schemeClr>
                </a:solidFill>
                <a:latin typeface="Helvetica" pitchFamily="2" charset="0"/>
              </a:rPr>
              <a:t>costos</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generalizados</a:t>
            </a:r>
            <a:r>
              <a:rPr lang="en-US" dirty="0">
                <a:solidFill>
                  <a:schemeClr val="bg1">
                    <a:lumMod val="50000"/>
                  </a:schemeClr>
                </a:solidFill>
                <a:latin typeface="Helvetica" pitchFamily="2" charset="0"/>
              </a:rPr>
              <a:t> de </a:t>
            </a:r>
            <a:r>
              <a:rPr lang="en-US" dirty="0" err="1">
                <a:solidFill>
                  <a:schemeClr val="bg1">
                    <a:lumMod val="50000"/>
                  </a:schemeClr>
                </a:solidFill>
                <a:latin typeface="Helvetica" pitchFamily="2" charset="0"/>
              </a:rPr>
              <a:t>transporte</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en</a:t>
            </a:r>
            <a:r>
              <a:rPr lang="en-US" dirty="0">
                <a:solidFill>
                  <a:schemeClr val="bg1">
                    <a:lumMod val="50000"/>
                  </a:schemeClr>
                </a:solidFill>
                <a:latin typeface="Helvetica" pitchFamily="2" charset="0"/>
              </a:rPr>
              <a:t> los </a:t>
            </a:r>
            <a:r>
              <a:rPr lang="en-US" dirty="0" err="1">
                <a:solidFill>
                  <a:schemeClr val="bg1">
                    <a:lumMod val="50000"/>
                  </a:schemeClr>
                </a:solidFill>
                <a:latin typeface="Helvetica" pitchFamily="2" charset="0"/>
              </a:rPr>
              <a:t>corredores</a:t>
            </a:r>
            <a:r>
              <a:rPr lang="en-US" dirty="0">
                <a:solidFill>
                  <a:schemeClr val="bg1">
                    <a:lumMod val="50000"/>
                  </a:schemeClr>
                </a:solidFill>
                <a:latin typeface="Helvetica" pitchFamily="2" charset="0"/>
              </a:rPr>
              <a:t> y </a:t>
            </a:r>
            <a:r>
              <a:rPr lang="en-US" dirty="0" err="1">
                <a:solidFill>
                  <a:schemeClr val="bg1">
                    <a:lumMod val="50000"/>
                  </a:schemeClr>
                </a:solidFill>
                <a:latin typeface="Helvetica" pitchFamily="2" charset="0"/>
              </a:rPr>
              <a:t>transversales</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existentes</a:t>
            </a:r>
            <a:r>
              <a:rPr lang="en-US" dirty="0">
                <a:solidFill>
                  <a:schemeClr val="bg1">
                    <a:lumMod val="50000"/>
                  </a:schemeClr>
                </a:solidFill>
                <a:latin typeface="Helvetica" pitchFamily="2" charset="0"/>
              </a:rPr>
              <a:t> y </a:t>
            </a:r>
            <a:r>
              <a:rPr lang="en-US" dirty="0" err="1">
                <a:solidFill>
                  <a:schemeClr val="bg1">
                    <a:lumMod val="50000"/>
                  </a:schemeClr>
                </a:solidFill>
                <a:latin typeface="Helvetica" pitchFamily="2" charset="0"/>
              </a:rPr>
              <a:t>venideros</a:t>
            </a:r>
            <a:r>
              <a:rPr lang="en-US" dirty="0">
                <a:solidFill>
                  <a:schemeClr val="bg1">
                    <a:lumMod val="50000"/>
                  </a:schemeClr>
                </a:solidFill>
                <a:latin typeface="Helvetica" pitchFamily="2" charset="0"/>
              </a:rPr>
              <a:t>, y </a:t>
            </a:r>
            <a:r>
              <a:rPr lang="en-US" dirty="0" err="1">
                <a:solidFill>
                  <a:schemeClr val="bg1">
                    <a:lumMod val="50000"/>
                  </a:schemeClr>
                </a:solidFill>
                <a:latin typeface="Helvetica" pitchFamily="2" charset="0"/>
              </a:rPr>
              <a:t>en</a:t>
            </a:r>
            <a:r>
              <a:rPr lang="en-US" dirty="0">
                <a:solidFill>
                  <a:schemeClr val="bg1">
                    <a:lumMod val="50000"/>
                  </a:schemeClr>
                </a:solidFill>
                <a:latin typeface="Helvetica" pitchFamily="2" charset="0"/>
              </a:rPr>
              <a:t> los </a:t>
            </a:r>
            <a:r>
              <a:rPr lang="en-US" dirty="0" err="1">
                <a:solidFill>
                  <a:schemeClr val="bg1">
                    <a:lumMod val="50000"/>
                  </a:schemeClr>
                </a:solidFill>
                <a:latin typeface="Helvetica" pitchFamily="2" charset="0"/>
              </a:rPr>
              <a:t>accesos</a:t>
            </a:r>
            <a:r>
              <a:rPr lang="en-US" dirty="0">
                <a:solidFill>
                  <a:schemeClr val="bg1">
                    <a:lumMod val="50000"/>
                  </a:schemeClr>
                </a:solidFill>
                <a:latin typeface="Helvetica" pitchFamily="2" charset="0"/>
              </a:rPr>
              <a:t> a las </a:t>
            </a:r>
            <a:r>
              <a:rPr lang="en-US" dirty="0" err="1">
                <a:solidFill>
                  <a:schemeClr val="bg1">
                    <a:lumMod val="50000"/>
                  </a:schemeClr>
                </a:solidFill>
                <a:latin typeface="Helvetica" pitchFamily="2" charset="0"/>
              </a:rPr>
              <a:t>grandes</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ciudades</a:t>
            </a:r>
            <a:r>
              <a:rPr lang="en-US" dirty="0">
                <a:solidFill>
                  <a:schemeClr val="bg1">
                    <a:lumMod val="50000"/>
                  </a:schemeClr>
                </a:solidFill>
                <a:latin typeface="Helvetica" pitchFamily="2" charset="0"/>
              </a:rPr>
              <a:t> y </a:t>
            </a:r>
            <a:r>
              <a:rPr lang="en-US" dirty="0" err="1">
                <a:solidFill>
                  <a:schemeClr val="bg1">
                    <a:lumMod val="50000"/>
                  </a:schemeClr>
                </a:solidFill>
                <a:latin typeface="Helvetica" pitchFamily="2" charset="0"/>
              </a:rPr>
              <a:t>puertos</a:t>
            </a:r>
            <a:r>
              <a:rPr lang="en-US" dirty="0">
                <a:solidFill>
                  <a:schemeClr val="bg1">
                    <a:lumMod val="50000"/>
                  </a:schemeClr>
                </a:solidFill>
                <a:latin typeface="Helvetica" pitchFamily="2" charset="0"/>
              </a:rPr>
              <a:t>. </a:t>
            </a:r>
          </a:p>
          <a:p>
            <a:pPr marL="285750" indent="-285750">
              <a:buFont typeface="Arial" panose="020B0604020202020204" pitchFamily="34" charset="0"/>
              <a:buChar char="•"/>
            </a:pPr>
            <a:endParaRPr lang="en-US" dirty="0">
              <a:solidFill>
                <a:schemeClr val="bg1">
                  <a:lumMod val="50000"/>
                </a:schemeClr>
              </a:solidFill>
              <a:latin typeface="Helvetica" pitchFamily="2" charset="0"/>
            </a:endParaRPr>
          </a:p>
          <a:p>
            <a:pPr marL="285750" indent="-285750">
              <a:buFont typeface="Arial" panose="020B0604020202020204" pitchFamily="34" charset="0"/>
              <a:buChar char="•"/>
            </a:pPr>
            <a:r>
              <a:rPr lang="en-US" dirty="0">
                <a:solidFill>
                  <a:schemeClr val="bg1">
                    <a:lumMod val="50000"/>
                  </a:schemeClr>
                </a:solidFill>
                <a:latin typeface="Helvetica" pitchFamily="2" charset="0"/>
              </a:rPr>
              <a:t>El </a:t>
            </a:r>
            <a:r>
              <a:rPr lang="en-US" dirty="0" err="1">
                <a:solidFill>
                  <a:schemeClr val="bg1">
                    <a:lumMod val="50000"/>
                  </a:schemeClr>
                </a:solidFill>
                <a:latin typeface="Helvetica" pitchFamily="2" charset="0"/>
              </a:rPr>
              <a:t>objetivo</a:t>
            </a:r>
            <a:r>
              <a:rPr lang="en-US" dirty="0">
                <a:solidFill>
                  <a:schemeClr val="bg1">
                    <a:lumMod val="50000"/>
                  </a:schemeClr>
                </a:solidFill>
                <a:latin typeface="Helvetica" pitchFamily="2" charset="0"/>
              </a:rPr>
              <a:t> de </a:t>
            </a:r>
            <a:r>
              <a:rPr lang="en-US" dirty="0" err="1">
                <a:solidFill>
                  <a:schemeClr val="bg1">
                    <a:lumMod val="50000"/>
                  </a:schemeClr>
                </a:solidFill>
                <a:latin typeface="Helvetica" pitchFamily="2" charset="0"/>
              </a:rPr>
              <a:t>impulsar</a:t>
            </a:r>
            <a:r>
              <a:rPr lang="en-US" dirty="0">
                <a:solidFill>
                  <a:schemeClr val="bg1">
                    <a:lumMod val="50000"/>
                  </a:schemeClr>
                </a:solidFill>
                <a:latin typeface="Helvetica" pitchFamily="2" charset="0"/>
              </a:rPr>
              <a:t> el </a:t>
            </a:r>
            <a:r>
              <a:rPr lang="en-US" dirty="0" err="1">
                <a:solidFill>
                  <a:schemeClr val="bg1">
                    <a:lumMod val="50000"/>
                  </a:schemeClr>
                </a:solidFill>
                <a:latin typeface="Helvetica" pitchFamily="2" charset="0"/>
              </a:rPr>
              <a:t>desarrollo</a:t>
            </a:r>
            <a:r>
              <a:rPr lang="en-US" dirty="0">
                <a:solidFill>
                  <a:schemeClr val="bg1">
                    <a:lumMod val="50000"/>
                  </a:schemeClr>
                </a:solidFill>
                <a:latin typeface="Helvetica" pitchFamily="2" charset="0"/>
              </a:rPr>
              <a:t> regional </a:t>
            </a:r>
            <a:r>
              <a:rPr lang="en-US" dirty="0" err="1">
                <a:solidFill>
                  <a:schemeClr val="bg1">
                    <a:lumMod val="50000"/>
                  </a:schemeClr>
                </a:solidFill>
                <a:latin typeface="Helvetica" pitchFamily="2" charset="0"/>
              </a:rPr>
              <a:t>busca</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mejorar</a:t>
            </a:r>
            <a:r>
              <a:rPr lang="en-US" dirty="0">
                <a:solidFill>
                  <a:schemeClr val="bg1">
                    <a:lumMod val="50000"/>
                  </a:schemeClr>
                </a:solidFill>
                <a:latin typeface="Helvetica" pitchFamily="2" charset="0"/>
              </a:rPr>
              <a:t> la </a:t>
            </a:r>
            <a:r>
              <a:rPr lang="en-US" dirty="0" err="1">
                <a:solidFill>
                  <a:schemeClr val="bg1">
                    <a:lumMod val="50000"/>
                  </a:schemeClr>
                </a:solidFill>
                <a:latin typeface="Helvetica" pitchFamily="2" charset="0"/>
              </a:rPr>
              <a:t>calidad</a:t>
            </a:r>
            <a:r>
              <a:rPr lang="en-US" dirty="0">
                <a:solidFill>
                  <a:schemeClr val="bg1">
                    <a:lumMod val="50000"/>
                  </a:schemeClr>
                </a:solidFill>
                <a:latin typeface="Helvetica" pitchFamily="2" charset="0"/>
              </a:rPr>
              <a:t> de las redes </a:t>
            </a:r>
            <a:r>
              <a:rPr lang="en-US" dirty="0" err="1">
                <a:solidFill>
                  <a:schemeClr val="bg1">
                    <a:lumMod val="50000"/>
                  </a:schemeClr>
                </a:solidFill>
                <a:latin typeface="Helvetica" pitchFamily="2" charset="0"/>
              </a:rPr>
              <a:t>regionales</a:t>
            </a:r>
            <a:r>
              <a:rPr lang="en-US" dirty="0">
                <a:solidFill>
                  <a:schemeClr val="bg1">
                    <a:lumMod val="50000"/>
                  </a:schemeClr>
                </a:solidFill>
                <a:latin typeface="Helvetica" pitchFamily="2" charset="0"/>
              </a:rPr>
              <a:t> con </a:t>
            </a:r>
            <a:r>
              <a:rPr lang="en-US" dirty="0" err="1">
                <a:solidFill>
                  <a:schemeClr val="bg1">
                    <a:lumMod val="50000"/>
                  </a:schemeClr>
                </a:solidFill>
                <a:latin typeface="Helvetica" pitchFamily="2" charset="0"/>
              </a:rPr>
              <a:t>propósitos</a:t>
            </a:r>
            <a:r>
              <a:rPr lang="en-US" dirty="0">
                <a:solidFill>
                  <a:schemeClr val="bg1">
                    <a:lumMod val="50000"/>
                  </a:schemeClr>
                </a:solidFill>
                <a:latin typeface="Helvetica" pitchFamily="2" charset="0"/>
              </a:rPr>
              <a:t> de </a:t>
            </a:r>
            <a:r>
              <a:rPr lang="en-US" dirty="0" err="1">
                <a:solidFill>
                  <a:schemeClr val="bg1">
                    <a:lumMod val="50000"/>
                  </a:schemeClr>
                </a:solidFill>
                <a:latin typeface="Helvetica" pitchFamily="2" charset="0"/>
              </a:rPr>
              <a:t>accesibilidad</a:t>
            </a:r>
            <a:r>
              <a:rPr lang="en-US" dirty="0">
                <a:solidFill>
                  <a:schemeClr val="bg1">
                    <a:lumMod val="50000"/>
                  </a:schemeClr>
                </a:solidFill>
                <a:latin typeface="Helvetica" pitchFamily="2" charset="0"/>
              </a:rPr>
              <a:t>. </a:t>
            </a:r>
          </a:p>
          <a:p>
            <a:pPr marL="285750" indent="-285750">
              <a:buFont typeface="Arial" panose="020B0604020202020204" pitchFamily="34" charset="0"/>
              <a:buChar char="•"/>
            </a:pPr>
            <a:endParaRPr lang="en-US" dirty="0">
              <a:solidFill>
                <a:schemeClr val="bg1">
                  <a:lumMod val="50000"/>
                </a:schemeClr>
              </a:solidFill>
              <a:latin typeface="Helvetica" pitchFamily="2" charset="0"/>
            </a:endParaRPr>
          </a:p>
          <a:p>
            <a:pPr marL="285750" indent="-285750">
              <a:buFont typeface="Arial" panose="020B0604020202020204" pitchFamily="34" charset="0"/>
              <a:buChar char="•"/>
            </a:pPr>
            <a:r>
              <a:rPr lang="en-US" dirty="0">
                <a:solidFill>
                  <a:schemeClr val="bg1">
                    <a:lumMod val="50000"/>
                  </a:schemeClr>
                </a:solidFill>
                <a:latin typeface="Helvetica" pitchFamily="2" charset="0"/>
              </a:rPr>
              <a:t>Colombia ha </a:t>
            </a:r>
            <a:r>
              <a:rPr lang="en-US" dirty="0" err="1">
                <a:solidFill>
                  <a:schemeClr val="bg1">
                    <a:lumMod val="50000"/>
                  </a:schemeClr>
                </a:solidFill>
                <a:latin typeface="Helvetica" pitchFamily="2" charset="0"/>
              </a:rPr>
              <a:t>mejorado</a:t>
            </a:r>
            <a:r>
              <a:rPr lang="en-US" dirty="0">
                <a:solidFill>
                  <a:schemeClr val="bg1">
                    <a:lumMod val="50000"/>
                  </a:schemeClr>
                </a:solidFill>
                <a:latin typeface="Helvetica" pitchFamily="2" charset="0"/>
              </a:rPr>
              <a:t> la </a:t>
            </a:r>
            <a:r>
              <a:rPr lang="en-US" dirty="0" err="1">
                <a:solidFill>
                  <a:schemeClr val="bg1">
                    <a:lumMod val="50000"/>
                  </a:schemeClr>
                </a:solidFill>
                <a:latin typeface="Helvetica" pitchFamily="2" charset="0"/>
              </a:rPr>
              <a:t>institucionalidad</a:t>
            </a:r>
            <a:r>
              <a:rPr lang="en-US" dirty="0">
                <a:solidFill>
                  <a:schemeClr val="bg1">
                    <a:lumMod val="50000"/>
                  </a:schemeClr>
                </a:solidFill>
                <a:latin typeface="Helvetica" pitchFamily="2" charset="0"/>
              </a:rPr>
              <a:t> del sector de </a:t>
            </a:r>
            <a:r>
              <a:rPr lang="en-US" dirty="0" err="1">
                <a:solidFill>
                  <a:schemeClr val="bg1">
                    <a:lumMod val="50000"/>
                  </a:schemeClr>
                </a:solidFill>
                <a:latin typeface="Helvetica" pitchFamily="2" charset="0"/>
              </a:rPr>
              <a:t>transporte</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nacional</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en</a:t>
            </a:r>
            <a:r>
              <a:rPr lang="en-US" dirty="0">
                <a:solidFill>
                  <a:schemeClr val="bg1">
                    <a:lumMod val="50000"/>
                  </a:schemeClr>
                </a:solidFill>
                <a:latin typeface="Helvetica" pitchFamily="2" charset="0"/>
              </a:rPr>
              <a:t> los </a:t>
            </a:r>
            <a:r>
              <a:rPr lang="en-US" dirty="0" err="1">
                <a:solidFill>
                  <a:schemeClr val="bg1">
                    <a:lumMod val="50000"/>
                  </a:schemeClr>
                </a:solidFill>
                <a:latin typeface="Helvetica" pitchFamily="2" charset="0"/>
              </a:rPr>
              <a:t>últimos</a:t>
            </a:r>
            <a:r>
              <a:rPr lang="en-US" dirty="0">
                <a:solidFill>
                  <a:schemeClr val="bg1">
                    <a:lumMod val="50000"/>
                  </a:schemeClr>
                </a:solidFill>
                <a:latin typeface="Helvetica" pitchFamily="2" charset="0"/>
              </a:rPr>
              <a:t> 5 </a:t>
            </a:r>
            <a:r>
              <a:rPr lang="en-US" dirty="0" err="1">
                <a:solidFill>
                  <a:schemeClr val="bg1">
                    <a:lumMod val="50000"/>
                  </a:schemeClr>
                </a:solidFill>
                <a:latin typeface="Helvetica" pitchFamily="2" charset="0"/>
              </a:rPr>
              <a:t>años</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luego</a:t>
            </a:r>
            <a:r>
              <a:rPr lang="en-US" dirty="0">
                <a:solidFill>
                  <a:schemeClr val="bg1">
                    <a:lumMod val="50000"/>
                  </a:schemeClr>
                </a:solidFill>
                <a:latin typeface="Helvetica" pitchFamily="2" charset="0"/>
              </a:rPr>
              <a:t> de la </a:t>
            </a:r>
            <a:r>
              <a:rPr lang="en-US" dirty="0" err="1">
                <a:solidFill>
                  <a:schemeClr val="bg1">
                    <a:lumMod val="50000"/>
                  </a:schemeClr>
                </a:solidFill>
                <a:latin typeface="Helvetica" pitchFamily="2" charset="0"/>
              </a:rPr>
              <a:t>creación</a:t>
            </a:r>
            <a:r>
              <a:rPr lang="en-US" dirty="0">
                <a:solidFill>
                  <a:schemeClr val="bg1">
                    <a:lumMod val="50000"/>
                  </a:schemeClr>
                </a:solidFill>
                <a:latin typeface="Helvetica" pitchFamily="2" charset="0"/>
              </a:rPr>
              <a:t> de la ANI, </a:t>
            </a:r>
            <a:r>
              <a:rPr lang="en-US" dirty="0" err="1">
                <a:solidFill>
                  <a:schemeClr val="bg1">
                    <a:lumMod val="50000"/>
                  </a:schemeClr>
                </a:solidFill>
                <a:latin typeface="Helvetica" pitchFamily="2" charset="0"/>
              </a:rPr>
              <a:t>modernización</a:t>
            </a:r>
            <a:r>
              <a:rPr lang="en-US" dirty="0">
                <a:solidFill>
                  <a:schemeClr val="bg1">
                    <a:lumMod val="50000"/>
                  </a:schemeClr>
                </a:solidFill>
                <a:latin typeface="Helvetica" pitchFamily="2" charset="0"/>
              </a:rPr>
              <a:t> de </a:t>
            </a:r>
            <a:r>
              <a:rPr lang="en-US" dirty="0" err="1">
                <a:solidFill>
                  <a:schemeClr val="bg1">
                    <a:lumMod val="50000"/>
                  </a:schemeClr>
                </a:solidFill>
                <a:latin typeface="Helvetica" pitchFamily="2" charset="0"/>
              </a:rPr>
              <a:t>contratos</a:t>
            </a:r>
            <a:r>
              <a:rPr lang="en-US" dirty="0">
                <a:solidFill>
                  <a:schemeClr val="bg1">
                    <a:lumMod val="50000"/>
                  </a:schemeClr>
                </a:solidFill>
                <a:latin typeface="Helvetica" pitchFamily="2" charset="0"/>
              </a:rPr>
              <a:t>, la Ley APP y la Ley de </a:t>
            </a:r>
            <a:r>
              <a:rPr lang="en-US" dirty="0" err="1">
                <a:solidFill>
                  <a:schemeClr val="bg1">
                    <a:lumMod val="50000"/>
                  </a:schemeClr>
                </a:solidFill>
                <a:latin typeface="Helvetica" pitchFamily="2" charset="0"/>
              </a:rPr>
              <a:t>infraestructura</a:t>
            </a:r>
            <a:r>
              <a:rPr lang="en-US" dirty="0">
                <a:solidFill>
                  <a:schemeClr val="bg1">
                    <a:lumMod val="50000"/>
                  </a:schemeClr>
                </a:solidFill>
                <a:latin typeface="Helvetica" pitchFamily="2" charset="0"/>
              </a:rPr>
              <a:t>. </a:t>
            </a:r>
          </a:p>
          <a:p>
            <a:pPr marL="285750" indent="-285750">
              <a:buFont typeface="Arial" panose="020B0604020202020204" pitchFamily="34" charset="0"/>
              <a:buChar char="•"/>
            </a:pPr>
            <a:endParaRPr lang="en-US" dirty="0">
              <a:solidFill>
                <a:schemeClr val="bg1">
                  <a:lumMod val="50000"/>
                </a:schemeClr>
              </a:solidFill>
              <a:latin typeface="Helvetica" pitchFamily="2" charset="0"/>
            </a:endParaRPr>
          </a:p>
          <a:p>
            <a:pPr marL="285750" indent="-285750">
              <a:buFont typeface="Arial" panose="020B0604020202020204" pitchFamily="34" charset="0"/>
              <a:buChar char="•"/>
            </a:pPr>
            <a:r>
              <a:rPr lang="en-US" dirty="0" err="1">
                <a:solidFill>
                  <a:schemeClr val="bg1">
                    <a:lumMod val="50000"/>
                  </a:schemeClr>
                </a:solidFill>
                <a:latin typeface="Helvetica" pitchFamily="2" charset="0"/>
              </a:rPr>
              <a:t>Ademas</a:t>
            </a:r>
            <a:r>
              <a:rPr lang="en-US" dirty="0">
                <a:solidFill>
                  <a:schemeClr val="bg1">
                    <a:lumMod val="50000"/>
                  </a:schemeClr>
                </a:solidFill>
                <a:latin typeface="Helvetica" pitchFamily="2" charset="0"/>
              </a:rPr>
              <a:t> se ha </a:t>
            </a:r>
            <a:r>
              <a:rPr lang="en-US" dirty="0" err="1">
                <a:solidFill>
                  <a:schemeClr val="bg1">
                    <a:lumMod val="50000"/>
                  </a:schemeClr>
                </a:solidFill>
                <a:latin typeface="Helvetica" pitchFamily="2" charset="0"/>
              </a:rPr>
              <a:t>logrado</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atraer</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inversión</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privada</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creciente</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en</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vías</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primarias</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puertos</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aeropuertos</a:t>
            </a:r>
            <a:r>
              <a:rPr lang="en-US" dirty="0">
                <a:solidFill>
                  <a:schemeClr val="bg1">
                    <a:lumMod val="50000"/>
                  </a:schemeClr>
                </a:solidFill>
                <a:latin typeface="Helvetica" pitchFamily="2" charset="0"/>
              </a:rPr>
              <a:t>, y </a:t>
            </a:r>
            <a:r>
              <a:rPr lang="en-US" dirty="0" err="1">
                <a:solidFill>
                  <a:schemeClr val="bg1">
                    <a:lumMod val="50000"/>
                  </a:schemeClr>
                </a:solidFill>
                <a:latin typeface="Helvetica" pitchFamily="2" charset="0"/>
              </a:rPr>
              <a:t>en</a:t>
            </a:r>
            <a:r>
              <a:rPr lang="en-US" dirty="0">
                <a:solidFill>
                  <a:schemeClr val="bg1">
                    <a:lumMod val="50000"/>
                  </a:schemeClr>
                </a:solidFill>
                <a:latin typeface="Helvetica" pitchFamily="2" charset="0"/>
              </a:rPr>
              <a:t> una </a:t>
            </a:r>
            <a:r>
              <a:rPr lang="en-US" dirty="0" err="1">
                <a:solidFill>
                  <a:schemeClr val="bg1">
                    <a:lumMod val="50000"/>
                  </a:schemeClr>
                </a:solidFill>
                <a:latin typeface="Helvetica" pitchFamily="2" charset="0"/>
              </a:rPr>
              <a:t>muestra</a:t>
            </a:r>
            <a:r>
              <a:rPr lang="en-US" dirty="0">
                <a:solidFill>
                  <a:schemeClr val="bg1">
                    <a:lumMod val="50000"/>
                  </a:schemeClr>
                </a:solidFill>
                <a:latin typeface="Helvetica" pitchFamily="2" charset="0"/>
              </a:rPr>
              <a:t> de </a:t>
            </a:r>
            <a:r>
              <a:rPr lang="en-US" dirty="0" err="1">
                <a:solidFill>
                  <a:schemeClr val="bg1">
                    <a:lumMod val="50000"/>
                  </a:schemeClr>
                </a:solidFill>
                <a:latin typeface="Helvetica" pitchFamily="2" charset="0"/>
              </a:rPr>
              <a:t>proyectos</a:t>
            </a:r>
            <a:r>
              <a:rPr lang="en-US" dirty="0">
                <a:solidFill>
                  <a:schemeClr val="bg1">
                    <a:lumMod val="50000"/>
                  </a:schemeClr>
                </a:solidFill>
                <a:latin typeface="Helvetica" pitchFamily="2" charset="0"/>
              </a:rPr>
              <a:t> de los </a:t>
            </a:r>
            <a:r>
              <a:rPr lang="en-US" dirty="0" err="1">
                <a:solidFill>
                  <a:schemeClr val="bg1">
                    <a:lumMod val="50000"/>
                  </a:schemeClr>
                </a:solidFill>
                <a:latin typeface="Helvetica" pitchFamily="2" charset="0"/>
              </a:rPr>
              <a:t>modos</a:t>
            </a:r>
            <a:r>
              <a:rPr lang="en-US" dirty="0">
                <a:solidFill>
                  <a:schemeClr val="bg1">
                    <a:lumMod val="50000"/>
                  </a:schemeClr>
                </a:solidFill>
                <a:latin typeface="Helvetica" pitchFamily="2" charset="0"/>
              </a:rPr>
              <a:t> fluvial y </a:t>
            </a:r>
            <a:r>
              <a:rPr lang="en-US" dirty="0" err="1">
                <a:solidFill>
                  <a:schemeClr val="bg1">
                    <a:lumMod val="50000"/>
                  </a:schemeClr>
                </a:solidFill>
                <a:latin typeface="Helvetica" pitchFamily="2" charset="0"/>
              </a:rPr>
              <a:t>férreo</a:t>
            </a:r>
            <a:r>
              <a:rPr lang="en-US" dirty="0">
                <a:solidFill>
                  <a:schemeClr val="bg1">
                    <a:lumMod val="50000"/>
                  </a:schemeClr>
                </a:solidFill>
                <a:latin typeface="Helvetica" pitchFamily="2" charset="0"/>
              </a:rPr>
              <a:t>. A </a:t>
            </a:r>
            <a:r>
              <a:rPr lang="en-US" dirty="0" err="1">
                <a:solidFill>
                  <a:schemeClr val="bg1">
                    <a:lumMod val="50000"/>
                  </a:schemeClr>
                </a:solidFill>
                <a:latin typeface="Helvetica" pitchFamily="2" charset="0"/>
              </a:rPr>
              <a:t>su</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vez</a:t>
            </a:r>
            <a:r>
              <a:rPr lang="en-US" dirty="0">
                <a:solidFill>
                  <a:schemeClr val="bg1">
                    <a:lumMod val="50000"/>
                  </a:schemeClr>
                </a:solidFill>
                <a:latin typeface="Helvetica" pitchFamily="2" charset="0"/>
              </a:rPr>
              <a:t>, el sector </a:t>
            </a:r>
            <a:r>
              <a:rPr lang="en-US" dirty="0" err="1">
                <a:solidFill>
                  <a:schemeClr val="bg1">
                    <a:lumMod val="50000"/>
                  </a:schemeClr>
                </a:solidFill>
                <a:latin typeface="Helvetica" pitchFamily="2" charset="0"/>
              </a:rPr>
              <a:t>público</a:t>
            </a:r>
            <a:r>
              <a:rPr lang="en-US" dirty="0">
                <a:solidFill>
                  <a:schemeClr val="bg1">
                    <a:lumMod val="50000"/>
                  </a:schemeClr>
                </a:solidFill>
                <a:latin typeface="Helvetica" pitchFamily="2" charset="0"/>
              </a:rPr>
              <a:t> ha </a:t>
            </a:r>
            <a:r>
              <a:rPr lang="en-US" dirty="0" err="1">
                <a:solidFill>
                  <a:schemeClr val="bg1">
                    <a:lumMod val="50000"/>
                  </a:schemeClr>
                </a:solidFill>
                <a:latin typeface="Helvetica" pitchFamily="2" charset="0"/>
              </a:rPr>
              <a:t>aumentado</a:t>
            </a:r>
            <a:r>
              <a:rPr lang="en-US" dirty="0">
                <a:solidFill>
                  <a:schemeClr val="bg1">
                    <a:lumMod val="50000"/>
                  </a:schemeClr>
                </a:solidFill>
                <a:latin typeface="Helvetica" pitchFamily="2" charset="0"/>
              </a:rPr>
              <a:t> sus </a:t>
            </a:r>
            <a:r>
              <a:rPr lang="en-US" dirty="0" err="1">
                <a:solidFill>
                  <a:schemeClr val="bg1">
                    <a:lumMod val="50000"/>
                  </a:schemeClr>
                </a:solidFill>
                <a:latin typeface="Helvetica" pitchFamily="2" charset="0"/>
              </a:rPr>
              <a:t>aportes</a:t>
            </a:r>
            <a:r>
              <a:rPr lang="en-US" dirty="0">
                <a:solidFill>
                  <a:schemeClr val="bg1">
                    <a:lumMod val="50000"/>
                  </a:schemeClr>
                </a:solidFill>
                <a:latin typeface="Helvetica" pitchFamily="2" charset="0"/>
              </a:rPr>
              <a:t> para </a:t>
            </a:r>
            <a:r>
              <a:rPr lang="en-US" dirty="0" err="1">
                <a:solidFill>
                  <a:schemeClr val="bg1">
                    <a:lumMod val="50000"/>
                  </a:schemeClr>
                </a:solidFill>
                <a:latin typeface="Helvetica" pitchFamily="2" charset="0"/>
              </a:rPr>
              <a:t>nuevos</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proyectos</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nacionales</a:t>
            </a:r>
            <a:r>
              <a:rPr lang="en-US" dirty="0">
                <a:solidFill>
                  <a:schemeClr val="bg1">
                    <a:lumMod val="50000"/>
                  </a:schemeClr>
                </a:solidFill>
                <a:latin typeface="Helvetica" pitchFamily="2" charset="0"/>
              </a:rPr>
              <a:t>. </a:t>
            </a:r>
            <a:endParaRPr lang="es-ES" dirty="0">
              <a:solidFill>
                <a:schemeClr val="bg1">
                  <a:lumMod val="50000"/>
                </a:schemeClr>
              </a:solidFill>
              <a:latin typeface="Helvetica" pitchFamily="2" charset="0"/>
            </a:endParaRPr>
          </a:p>
        </p:txBody>
      </p:sp>
    </p:spTree>
    <p:extLst>
      <p:ext uri="{BB962C8B-B14F-4D97-AF65-F5344CB8AC3E}">
        <p14:creationId xmlns:p14="http://schemas.microsoft.com/office/powerpoint/2010/main" val="31669405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761AC81-AF2E-7B4B-8D37-D2D9A7530D2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154983"/>
            <a:ext cx="10287000" cy="7120324"/>
          </a:xfrm>
          <a:prstGeom prst="rect">
            <a:avLst/>
          </a:prstGeom>
        </p:spPr>
      </p:pic>
      <p:pic>
        <p:nvPicPr>
          <p:cNvPr id="11" name="Imagen 10" descr="Imagen que contiene computadora&#10;&#10;Descripción generada automáticamente">
            <a:extLst>
              <a:ext uri="{FF2B5EF4-FFF2-40B4-BE49-F238E27FC236}">
                <a16:creationId xmlns:a16="http://schemas.microsoft.com/office/drawing/2014/main" id="{D3DE7EF4-C53E-A74B-B360-27F2510A6C59}"/>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099732" y="-263471"/>
            <a:ext cx="10414635" cy="7243204"/>
          </a:xfrm>
          <a:prstGeom prst="rect">
            <a:avLst/>
          </a:prstGeom>
        </p:spPr>
      </p:pic>
      <p:pic>
        <p:nvPicPr>
          <p:cNvPr id="13" name="Imagen 12">
            <a:extLst>
              <a:ext uri="{FF2B5EF4-FFF2-40B4-BE49-F238E27FC236}">
                <a16:creationId xmlns:a16="http://schemas.microsoft.com/office/drawing/2014/main" id="{0D2A5767-F890-5E43-93C2-0FB8A9C7222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205483" y="4082441"/>
            <a:ext cx="3048000" cy="2882900"/>
          </a:xfrm>
          <a:prstGeom prst="rect">
            <a:avLst/>
          </a:prstGeom>
        </p:spPr>
      </p:pic>
      <p:sp>
        <p:nvSpPr>
          <p:cNvPr id="9" name="Rectángulo 10">
            <a:extLst>
              <a:ext uri="{FF2B5EF4-FFF2-40B4-BE49-F238E27FC236}">
                <a16:creationId xmlns:a16="http://schemas.microsoft.com/office/drawing/2014/main" id="{E06BC19A-C589-6D48-8BB5-50FEB5C63329}"/>
              </a:ext>
            </a:extLst>
          </p:cNvPr>
          <p:cNvSpPr/>
          <p:nvPr/>
        </p:nvSpPr>
        <p:spPr>
          <a:xfrm>
            <a:off x="4883124" y="1102578"/>
            <a:ext cx="7229854" cy="6247864"/>
          </a:xfrm>
          <a:prstGeom prst="rect">
            <a:avLst/>
          </a:prstGeom>
        </p:spPr>
        <p:txBody>
          <a:bodyPr wrap="square">
            <a:spAutoFit/>
          </a:bodyPr>
          <a:lstStyle/>
          <a:p>
            <a:pPr marL="285750" indent="-285750">
              <a:buFont typeface="Arial" panose="020B0604020202020204" pitchFamily="34" charset="0"/>
              <a:buChar char="•"/>
            </a:pPr>
            <a:r>
              <a:rPr lang="en-US" dirty="0">
                <a:solidFill>
                  <a:schemeClr val="bg1"/>
                </a:solidFill>
                <a:latin typeface="Helvetica" pitchFamily="2" charset="0"/>
              </a:rPr>
              <a:t>La </a:t>
            </a:r>
            <a:r>
              <a:rPr lang="en-US" dirty="0" err="1">
                <a:solidFill>
                  <a:schemeClr val="bg1"/>
                </a:solidFill>
                <a:latin typeface="Helvetica" pitchFamily="2" charset="0"/>
              </a:rPr>
              <a:t>emisión</a:t>
            </a:r>
            <a:r>
              <a:rPr lang="en-US" dirty="0">
                <a:solidFill>
                  <a:schemeClr val="bg1"/>
                </a:solidFill>
                <a:latin typeface="Helvetica" pitchFamily="2" charset="0"/>
              </a:rPr>
              <a:t> de </a:t>
            </a:r>
            <a:r>
              <a:rPr lang="en-US" dirty="0" err="1">
                <a:solidFill>
                  <a:schemeClr val="bg1"/>
                </a:solidFill>
                <a:latin typeface="Helvetica" pitchFamily="2" charset="0"/>
              </a:rPr>
              <a:t>deuda</a:t>
            </a:r>
            <a:r>
              <a:rPr lang="en-US" dirty="0">
                <a:solidFill>
                  <a:schemeClr val="bg1"/>
                </a:solidFill>
                <a:latin typeface="Helvetica" pitchFamily="2" charset="0"/>
              </a:rPr>
              <a:t> local se </a:t>
            </a:r>
            <a:r>
              <a:rPr lang="en-US" dirty="0" err="1">
                <a:solidFill>
                  <a:schemeClr val="bg1"/>
                </a:solidFill>
                <a:latin typeface="Helvetica" pitchFamily="2" charset="0"/>
              </a:rPr>
              <a:t>puede</a:t>
            </a:r>
            <a:r>
              <a:rPr lang="en-US" dirty="0">
                <a:solidFill>
                  <a:schemeClr val="bg1"/>
                </a:solidFill>
                <a:latin typeface="Helvetica" pitchFamily="2" charset="0"/>
              </a:rPr>
              <a:t> </a:t>
            </a:r>
            <a:r>
              <a:rPr lang="en-US" dirty="0" err="1">
                <a:solidFill>
                  <a:schemeClr val="bg1"/>
                </a:solidFill>
                <a:latin typeface="Helvetica" pitchFamily="2" charset="0"/>
              </a:rPr>
              <a:t>materializar</a:t>
            </a:r>
            <a:r>
              <a:rPr lang="en-US" dirty="0">
                <a:solidFill>
                  <a:schemeClr val="bg1"/>
                </a:solidFill>
                <a:latin typeface="Helvetica" pitchFamily="2" charset="0"/>
              </a:rPr>
              <a:t> </a:t>
            </a:r>
            <a:r>
              <a:rPr lang="en-US" dirty="0" err="1">
                <a:solidFill>
                  <a:schemeClr val="bg1"/>
                </a:solidFill>
                <a:latin typeface="Helvetica" pitchFamily="2" charset="0"/>
              </a:rPr>
              <a:t>siempre</a:t>
            </a:r>
            <a:r>
              <a:rPr lang="en-US" dirty="0">
                <a:solidFill>
                  <a:schemeClr val="bg1"/>
                </a:solidFill>
                <a:latin typeface="Helvetica" pitchFamily="2" charset="0"/>
              </a:rPr>
              <a:t> y </a:t>
            </a:r>
            <a:r>
              <a:rPr lang="en-US" dirty="0" err="1">
                <a:solidFill>
                  <a:schemeClr val="bg1"/>
                </a:solidFill>
                <a:latin typeface="Helvetica" pitchFamily="2" charset="0"/>
              </a:rPr>
              <a:t>cuando</a:t>
            </a:r>
            <a:r>
              <a:rPr lang="en-US" dirty="0">
                <a:solidFill>
                  <a:schemeClr val="bg1"/>
                </a:solidFill>
                <a:latin typeface="Helvetica" pitchFamily="2" charset="0"/>
              </a:rPr>
              <a:t> se </a:t>
            </a:r>
            <a:r>
              <a:rPr lang="en-US" dirty="0" err="1">
                <a:solidFill>
                  <a:schemeClr val="bg1"/>
                </a:solidFill>
                <a:latin typeface="Helvetica" pitchFamily="2" charset="0"/>
              </a:rPr>
              <a:t>disponga</a:t>
            </a:r>
            <a:r>
              <a:rPr lang="en-US" dirty="0">
                <a:solidFill>
                  <a:schemeClr val="bg1"/>
                </a:solidFill>
                <a:latin typeface="Helvetica" pitchFamily="2" charset="0"/>
              </a:rPr>
              <a:t> de </a:t>
            </a:r>
            <a:r>
              <a:rPr lang="en-US" dirty="0" err="1">
                <a:solidFill>
                  <a:schemeClr val="bg1"/>
                </a:solidFill>
                <a:latin typeface="Helvetica" pitchFamily="2" charset="0"/>
              </a:rPr>
              <a:t>información</a:t>
            </a:r>
            <a:r>
              <a:rPr lang="en-US" dirty="0">
                <a:solidFill>
                  <a:schemeClr val="bg1"/>
                </a:solidFill>
                <a:latin typeface="Helvetica" pitchFamily="2" charset="0"/>
              </a:rPr>
              <a:t> </a:t>
            </a:r>
            <a:r>
              <a:rPr lang="en-US" dirty="0" err="1">
                <a:solidFill>
                  <a:schemeClr val="bg1"/>
                </a:solidFill>
                <a:latin typeface="Helvetica" pitchFamily="2" charset="0"/>
              </a:rPr>
              <a:t>verosímil</a:t>
            </a:r>
            <a:r>
              <a:rPr lang="en-US" dirty="0">
                <a:solidFill>
                  <a:schemeClr val="bg1"/>
                </a:solidFill>
                <a:latin typeface="Helvetica" pitchFamily="2" charset="0"/>
              </a:rPr>
              <a:t> para que las </a:t>
            </a:r>
            <a:r>
              <a:rPr lang="en-US" dirty="0" err="1">
                <a:solidFill>
                  <a:schemeClr val="bg1"/>
                </a:solidFill>
                <a:latin typeface="Helvetica" pitchFamily="2" charset="0"/>
              </a:rPr>
              <a:t>agencias</a:t>
            </a:r>
            <a:r>
              <a:rPr lang="en-US" dirty="0">
                <a:solidFill>
                  <a:schemeClr val="bg1"/>
                </a:solidFill>
                <a:latin typeface="Helvetica" pitchFamily="2" charset="0"/>
              </a:rPr>
              <a:t> de </a:t>
            </a:r>
            <a:r>
              <a:rPr lang="en-US" dirty="0" err="1">
                <a:solidFill>
                  <a:schemeClr val="bg1"/>
                </a:solidFill>
                <a:latin typeface="Helvetica" pitchFamily="2" charset="0"/>
              </a:rPr>
              <a:t>calificación</a:t>
            </a:r>
            <a:r>
              <a:rPr lang="en-US" dirty="0">
                <a:solidFill>
                  <a:schemeClr val="bg1"/>
                </a:solidFill>
                <a:latin typeface="Helvetica" pitchFamily="2" charset="0"/>
              </a:rPr>
              <a:t> de </a:t>
            </a:r>
            <a:r>
              <a:rPr lang="en-US" dirty="0" err="1">
                <a:solidFill>
                  <a:schemeClr val="bg1"/>
                </a:solidFill>
                <a:latin typeface="Helvetica" pitchFamily="2" charset="0"/>
              </a:rPr>
              <a:t>crédito</a:t>
            </a:r>
            <a:r>
              <a:rPr lang="en-US" dirty="0">
                <a:solidFill>
                  <a:schemeClr val="bg1"/>
                </a:solidFill>
                <a:latin typeface="Helvetica" pitchFamily="2" charset="0"/>
              </a:rPr>
              <a:t> </a:t>
            </a:r>
            <a:r>
              <a:rPr lang="en-US" dirty="0" err="1">
                <a:solidFill>
                  <a:schemeClr val="bg1"/>
                </a:solidFill>
                <a:latin typeface="Helvetica" pitchFamily="2" charset="0"/>
              </a:rPr>
              <a:t>puedan</a:t>
            </a:r>
            <a:r>
              <a:rPr lang="en-US" dirty="0">
                <a:solidFill>
                  <a:schemeClr val="bg1"/>
                </a:solidFill>
                <a:latin typeface="Helvetica" pitchFamily="2" charset="0"/>
              </a:rPr>
              <a:t> </a:t>
            </a:r>
            <a:r>
              <a:rPr lang="en-US" dirty="0" err="1">
                <a:solidFill>
                  <a:schemeClr val="bg1"/>
                </a:solidFill>
                <a:latin typeface="Helvetica" pitchFamily="2" charset="0"/>
              </a:rPr>
              <a:t>efectuar</a:t>
            </a:r>
            <a:r>
              <a:rPr lang="en-US" dirty="0">
                <a:solidFill>
                  <a:schemeClr val="bg1"/>
                </a:solidFill>
                <a:latin typeface="Helvetica" pitchFamily="2" charset="0"/>
              </a:rPr>
              <a:t> </a:t>
            </a:r>
            <a:r>
              <a:rPr lang="en-US" dirty="0" err="1">
                <a:solidFill>
                  <a:schemeClr val="bg1"/>
                </a:solidFill>
                <a:latin typeface="Helvetica" pitchFamily="2" charset="0"/>
              </a:rPr>
              <a:t>su</a:t>
            </a:r>
            <a:r>
              <a:rPr lang="en-US" dirty="0">
                <a:solidFill>
                  <a:schemeClr val="bg1"/>
                </a:solidFill>
                <a:latin typeface="Helvetica" pitchFamily="2" charset="0"/>
              </a:rPr>
              <a:t> </a:t>
            </a:r>
            <a:r>
              <a:rPr lang="en-US" dirty="0" err="1">
                <a:solidFill>
                  <a:schemeClr val="bg1"/>
                </a:solidFill>
                <a:latin typeface="Helvetica" pitchFamily="2" charset="0"/>
              </a:rPr>
              <a:t>tarea</a:t>
            </a:r>
            <a:r>
              <a:rPr lang="en-US" dirty="0">
                <a:solidFill>
                  <a:schemeClr val="bg1"/>
                </a:solidFill>
                <a:latin typeface="Helvetica" pitchFamily="2" charset="0"/>
              </a:rPr>
              <a:t>, lo que </a:t>
            </a:r>
            <a:r>
              <a:rPr lang="en-US" dirty="0" err="1">
                <a:solidFill>
                  <a:schemeClr val="bg1"/>
                </a:solidFill>
                <a:latin typeface="Helvetica" pitchFamily="2" charset="0"/>
              </a:rPr>
              <a:t>sólo</a:t>
            </a:r>
            <a:r>
              <a:rPr lang="en-US" dirty="0">
                <a:solidFill>
                  <a:schemeClr val="bg1"/>
                </a:solidFill>
                <a:latin typeface="Helvetica" pitchFamily="2" charset="0"/>
              </a:rPr>
              <a:t> </a:t>
            </a:r>
            <a:r>
              <a:rPr lang="en-US" dirty="0" err="1">
                <a:solidFill>
                  <a:schemeClr val="bg1"/>
                </a:solidFill>
                <a:latin typeface="Helvetica" pitchFamily="2" charset="0"/>
              </a:rPr>
              <a:t>sucede</a:t>
            </a:r>
            <a:r>
              <a:rPr lang="en-US" dirty="0">
                <a:solidFill>
                  <a:schemeClr val="bg1"/>
                </a:solidFill>
                <a:latin typeface="Helvetica" pitchFamily="2" charset="0"/>
              </a:rPr>
              <a:t> </a:t>
            </a:r>
            <a:r>
              <a:rPr lang="en-US" dirty="0" err="1">
                <a:solidFill>
                  <a:schemeClr val="bg1"/>
                </a:solidFill>
                <a:latin typeface="Helvetica" pitchFamily="2" charset="0"/>
              </a:rPr>
              <a:t>en</a:t>
            </a:r>
            <a:r>
              <a:rPr lang="en-US" dirty="0">
                <a:solidFill>
                  <a:schemeClr val="bg1"/>
                </a:solidFill>
                <a:latin typeface="Helvetica" pitchFamily="2" charset="0"/>
              </a:rPr>
              <a:t> las </a:t>
            </a:r>
            <a:r>
              <a:rPr lang="en-US" dirty="0" err="1">
                <a:solidFill>
                  <a:schemeClr val="bg1"/>
                </a:solidFill>
                <a:latin typeface="Helvetica" pitchFamily="2" charset="0"/>
              </a:rPr>
              <a:t>principales</a:t>
            </a:r>
            <a:r>
              <a:rPr lang="en-US" dirty="0">
                <a:solidFill>
                  <a:schemeClr val="bg1"/>
                </a:solidFill>
                <a:latin typeface="Helvetica" pitchFamily="2" charset="0"/>
              </a:rPr>
              <a:t> </a:t>
            </a:r>
            <a:r>
              <a:rPr lang="en-US" dirty="0" err="1">
                <a:solidFill>
                  <a:schemeClr val="bg1"/>
                </a:solidFill>
                <a:latin typeface="Helvetica" pitchFamily="2" charset="0"/>
              </a:rPr>
              <a:t>ciudades</a:t>
            </a:r>
            <a:r>
              <a:rPr lang="en-US" dirty="0">
                <a:solidFill>
                  <a:schemeClr val="bg1"/>
                </a:solidFill>
                <a:latin typeface="Helvetica" pitchFamily="2" charset="0"/>
              </a:rPr>
              <a:t> y </a:t>
            </a:r>
            <a:r>
              <a:rPr lang="en-US" dirty="0" err="1">
                <a:solidFill>
                  <a:schemeClr val="bg1"/>
                </a:solidFill>
                <a:latin typeface="Helvetica" pitchFamily="2" charset="0"/>
              </a:rPr>
              <a:t>departamentos</a:t>
            </a:r>
            <a:r>
              <a:rPr lang="en-US" dirty="0">
                <a:solidFill>
                  <a:schemeClr val="bg1"/>
                </a:solidFill>
                <a:latin typeface="Helvetica" pitchFamily="2" charset="0"/>
              </a:rPr>
              <a:t> del </a:t>
            </a:r>
            <a:r>
              <a:rPr lang="en-US" dirty="0" err="1">
                <a:solidFill>
                  <a:schemeClr val="bg1"/>
                </a:solidFill>
                <a:latin typeface="Helvetica" pitchFamily="2" charset="0"/>
              </a:rPr>
              <a:t>país</a:t>
            </a:r>
            <a:r>
              <a:rPr lang="en-US" dirty="0">
                <a:solidFill>
                  <a:schemeClr val="bg1"/>
                </a:solidFill>
                <a:latin typeface="Helvetica" pitchFamily="2" charset="0"/>
              </a:rPr>
              <a:t> por lo que </a:t>
            </a:r>
            <a:r>
              <a:rPr lang="en-US" dirty="0" err="1">
                <a:solidFill>
                  <a:schemeClr val="bg1"/>
                </a:solidFill>
                <a:latin typeface="Helvetica" pitchFamily="2" charset="0"/>
              </a:rPr>
              <a:t>dificulta</a:t>
            </a:r>
            <a:r>
              <a:rPr lang="en-US" dirty="0">
                <a:solidFill>
                  <a:schemeClr val="bg1"/>
                </a:solidFill>
                <a:latin typeface="Helvetica" pitchFamily="2" charset="0"/>
              </a:rPr>
              <a:t> </a:t>
            </a:r>
            <a:r>
              <a:rPr lang="en-US" dirty="0" err="1">
                <a:solidFill>
                  <a:schemeClr val="bg1"/>
                </a:solidFill>
                <a:latin typeface="Helvetica" pitchFamily="2" charset="0"/>
              </a:rPr>
              <a:t>este</a:t>
            </a:r>
            <a:r>
              <a:rPr lang="en-US" dirty="0">
                <a:solidFill>
                  <a:schemeClr val="bg1"/>
                </a:solidFill>
                <a:latin typeface="Helvetica" pitchFamily="2" charset="0"/>
              </a:rPr>
              <a:t> </a:t>
            </a:r>
            <a:r>
              <a:rPr lang="en-US" dirty="0" err="1">
                <a:solidFill>
                  <a:schemeClr val="bg1"/>
                </a:solidFill>
                <a:latin typeface="Helvetica" pitchFamily="2" charset="0"/>
              </a:rPr>
              <a:t>metodo</a:t>
            </a:r>
            <a:r>
              <a:rPr lang="en-US" dirty="0">
                <a:solidFill>
                  <a:schemeClr val="bg1"/>
                </a:solidFill>
                <a:latin typeface="Helvetica" pitchFamily="2" charset="0"/>
              </a:rPr>
              <a:t> de </a:t>
            </a:r>
            <a:r>
              <a:rPr lang="en-US" dirty="0" err="1">
                <a:solidFill>
                  <a:schemeClr val="bg1"/>
                </a:solidFill>
                <a:latin typeface="Helvetica" pitchFamily="2" charset="0"/>
              </a:rPr>
              <a:t>financiación</a:t>
            </a:r>
            <a:r>
              <a:rPr lang="en-US" dirty="0">
                <a:solidFill>
                  <a:schemeClr val="bg1"/>
                </a:solidFill>
                <a:latin typeface="Helvetica" pitchFamily="2" charset="0"/>
              </a:rPr>
              <a:t>. </a:t>
            </a:r>
          </a:p>
          <a:p>
            <a:pPr marL="285750" indent="-285750">
              <a:buFont typeface="Arial" panose="020B0604020202020204" pitchFamily="34" charset="0"/>
              <a:buChar char="•"/>
            </a:pPr>
            <a:endParaRPr lang="en-US" dirty="0">
              <a:solidFill>
                <a:schemeClr val="bg1"/>
              </a:solidFill>
              <a:latin typeface="Helvetica" pitchFamily="2" charset="0"/>
            </a:endParaRPr>
          </a:p>
          <a:p>
            <a:pPr marL="285750" indent="-285750">
              <a:buFont typeface="Arial" panose="020B0604020202020204" pitchFamily="34" charset="0"/>
              <a:buChar char="•"/>
            </a:pPr>
            <a:r>
              <a:rPr lang="en-US" dirty="0">
                <a:solidFill>
                  <a:schemeClr val="bg1"/>
                </a:solidFill>
                <a:latin typeface="Helvetica" pitchFamily="2" charset="0"/>
              </a:rPr>
              <a:t>Las APP, </a:t>
            </a:r>
            <a:r>
              <a:rPr lang="en-US" dirty="0" err="1">
                <a:solidFill>
                  <a:schemeClr val="bg1"/>
                </a:solidFill>
                <a:latin typeface="Helvetica" pitchFamily="2" charset="0"/>
              </a:rPr>
              <a:t>permiten</a:t>
            </a:r>
            <a:r>
              <a:rPr lang="en-US" dirty="0">
                <a:solidFill>
                  <a:schemeClr val="bg1"/>
                </a:solidFill>
                <a:latin typeface="Helvetica" pitchFamily="2" charset="0"/>
              </a:rPr>
              <a:t> una </a:t>
            </a:r>
            <a:r>
              <a:rPr lang="en-US" dirty="0" err="1">
                <a:solidFill>
                  <a:schemeClr val="bg1"/>
                </a:solidFill>
                <a:latin typeface="Helvetica" pitchFamily="2" charset="0"/>
              </a:rPr>
              <a:t>financiación</a:t>
            </a:r>
            <a:r>
              <a:rPr lang="en-US" dirty="0">
                <a:solidFill>
                  <a:schemeClr val="bg1"/>
                </a:solidFill>
                <a:latin typeface="Helvetica" pitchFamily="2" charset="0"/>
              </a:rPr>
              <a:t> y </a:t>
            </a:r>
            <a:r>
              <a:rPr lang="en-US" dirty="0" err="1">
                <a:solidFill>
                  <a:schemeClr val="bg1"/>
                </a:solidFill>
                <a:latin typeface="Helvetica" pitchFamily="2" charset="0"/>
              </a:rPr>
              <a:t>repartición</a:t>
            </a:r>
            <a:r>
              <a:rPr lang="en-US" dirty="0">
                <a:solidFill>
                  <a:schemeClr val="bg1"/>
                </a:solidFill>
                <a:latin typeface="Helvetica" pitchFamily="2" charset="0"/>
              </a:rPr>
              <a:t> de </a:t>
            </a:r>
            <a:r>
              <a:rPr lang="en-US" dirty="0" err="1">
                <a:solidFill>
                  <a:schemeClr val="bg1"/>
                </a:solidFill>
                <a:latin typeface="Helvetica" pitchFamily="2" charset="0"/>
              </a:rPr>
              <a:t>riesgos</a:t>
            </a:r>
            <a:r>
              <a:rPr lang="en-US" dirty="0">
                <a:solidFill>
                  <a:schemeClr val="bg1"/>
                </a:solidFill>
                <a:latin typeface="Helvetica" pitchFamily="2" charset="0"/>
              </a:rPr>
              <a:t> entre un </a:t>
            </a:r>
            <a:r>
              <a:rPr lang="en-US" dirty="0" err="1">
                <a:solidFill>
                  <a:schemeClr val="bg1"/>
                </a:solidFill>
                <a:latin typeface="Helvetica" pitchFamily="2" charset="0"/>
              </a:rPr>
              <a:t>operador</a:t>
            </a:r>
            <a:r>
              <a:rPr lang="en-US" dirty="0">
                <a:solidFill>
                  <a:schemeClr val="bg1"/>
                </a:solidFill>
                <a:latin typeface="Helvetica" pitchFamily="2" charset="0"/>
              </a:rPr>
              <a:t> privado y una </a:t>
            </a:r>
            <a:r>
              <a:rPr lang="en-US" dirty="0" err="1">
                <a:solidFill>
                  <a:schemeClr val="bg1"/>
                </a:solidFill>
                <a:latin typeface="Helvetica" pitchFamily="2" charset="0"/>
              </a:rPr>
              <a:t>entidad</a:t>
            </a:r>
            <a:r>
              <a:rPr lang="en-US" dirty="0">
                <a:solidFill>
                  <a:schemeClr val="bg1"/>
                </a:solidFill>
                <a:latin typeface="Helvetica" pitchFamily="2" charset="0"/>
              </a:rPr>
              <a:t> </a:t>
            </a:r>
            <a:r>
              <a:rPr lang="en-US" dirty="0" err="1">
                <a:solidFill>
                  <a:schemeClr val="bg1"/>
                </a:solidFill>
                <a:latin typeface="Helvetica" pitchFamily="2" charset="0"/>
              </a:rPr>
              <a:t>pública</a:t>
            </a:r>
            <a:r>
              <a:rPr lang="en-US" dirty="0">
                <a:solidFill>
                  <a:schemeClr val="bg1"/>
                </a:solidFill>
                <a:latin typeface="Helvetica" pitchFamily="2" charset="0"/>
              </a:rPr>
              <a:t>. </a:t>
            </a:r>
          </a:p>
          <a:p>
            <a:pPr marL="285750" indent="-285750">
              <a:buFont typeface="Arial" panose="020B0604020202020204" pitchFamily="34" charset="0"/>
              <a:buChar char="•"/>
            </a:pPr>
            <a:endParaRPr lang="en-US" dirty="0">
              <a:solidFill>
                <a:schemeClr val="bg1"/>
              </a:solidFill>
              <a:latin typeface="Helvetica" pitchFamily="2" charset="0"/>
            </a:endParaRPr>
          </a:p>
          <a:p>
            <a:pPr marL="285750" indent="-285750">
              <a:buFont typeface="Arial" panose="020B0604020202020204" pitchFamily="34" charset="0"/>
              <a:buChar char="•"/>
            </a:pPr>
            <a:r>
              <a:rPr lang="en-US" dirty="0">
                <a:solidFill>
                  <a:schemeClr val="bg1"/>
                </a:solidFill>
                <a:latin typeface="Helvetica" pitchFamily="2" charset="0"/>
              </a:rPr>
              <a:t>Un principio </a:t>
            </a:r>
            <a:r>
              <a:rPr lang="en-US" dirty="0" err="1">
                <a:solidFill>
                  <a:schemeClr val="bg1"/>
                </a:solidFill>
                <a:latin typeface="Helvetica" pitchFamily="2" charset="0"/>
              </a:rPr>
              <a:t>útil</a:t>
            </a:r>
            <a:r>
              <a:rPr lang="en-US" dirty="0">
                <a:solidFill>
                  <a:schemeClr val="bg1"/>
                </a:solidFill>
                <a:latin typeface="Helvetica" pitchFamily="2" charset="0"/>
              </a:rPr>
              <a:t> para </a:t>
            </a:r>
            <a:r>
              <a:rPr lang="en-US" dirty="0" err="1">
                <a:solidFill>
                  <a:schemeClr val="bg1"/>
                </a:solidFill>
                <a:latin typeface="Helvetica" pitchFamily="2" charset="0"/>
              </a:rPr>
              <a:t>recuperar</a:t>
            </a:r>
            <a:r>
              <a:rPr lang="en-US" dirty="0">
                <a:solidFill>
                  <a:schemeClr val="bg1"/>
                </a:solidFill>
                <a:latin typeface="Helvetica" pitchFamily="2" charset="0"/>
              </a:rPr>
              <a:t> el </a:t>
            </a:r>
            <a:r>
              <a:rPr lang="en-US" dirty="0" err="1">
                <a:solidFill>
                  <a:schemeClr val="bg1"/>
                </a:solidFill>
                <a:latin typeface="Helvetica" pitchFamily="2" charset="0"/>
              </a:rPr>
              <a:t>costo</a:t>
            </a:r>
            <a:r>
              <a:rPr lang="en-US" dirty="0">
                <a:solidFill>
                  <a:schemeClr val="bg1"/>
                </a:solidFill>
                <a:latin typeface="Helvetica" pitchFamily="2" charset="0"/>
              </a:rPr>
              <a:t> de la </a:t>
            </a:r>
            <a:r>
              <a:rPr lang="en-US" dirty="0" err="1">
                <a:solidFill>
                  <a:schemeClr val="bg1"/>
                </a:solidFill>
                <a:latin typeface="Helvetica" pitchFamily="2" charset="0"/>
              </a:rPr>
              <a:t>infraestructura</a:t>
            </a:r>
            <a:r>
              <a:rPr lang="en-US" dirty="0">
                <a:solidFill>
                  <a:schemeClr val="bg1"/>
                </a:solidFill>
                <a:latin typeface="Helvetica" pitchFamily="2" charset="0"/>
              </a:rPr>
              <a:t> es a </a:t>
            </a:r>
            <a:r>
              <a:rPr lang="en-US" dirty="0" err="1">
                <a:solidFill>
                  <a:schemeClr val="bg1"/>
                </a:solidFill>
                <a:latin typeface="Helvetica" pitchFamily="2" charset="0"/>
              </a:rPr>
              <a:t>través</a:t>
            </a:r>
            <a:r>
              <a:rPr lang="en-US" dirty="0">
                <a:solidFill>
                  <a:schemeClr val="bg1"/>
                </a:solidFill>
                <a:latin typeface="Helvetica" pitchFamily="2" charset="0"/>
              </a:rPr>
              <a:t> del </a:t>
            </a:r>
            <a:r>
              <a:rPr lang="en-US" dirty="0" err="1">
                <a:solidFill>
                  <a:schemeClr val="bg1"/>
                </a:solidFill>
                <a:latin typeface="Helvetica" pitchFamily="2" charset="0"/>
              </a:rPr>
              <a:t>recaudo</a:t>
            </a:r>
            <a:r>
              <a:rPr lang="en-US" dirty="0">
                <a:solidFill>
                  <a:schemeClr val="bg1"/>
                </a:solidFill>
                <a:latin typeface="Helvetica" pitchFamily="2" charset="0"/>
              </a:rPr>
              <a:t> de los </a:t>
            </a:r>
            <a:r>
              <a:rPr lang="en-US" dirty="0" err="1">
                <a:solidFill>
                  <a:schemeClr val="bg1"/>
                </a:solidFill>
                <a:latin typeface="Helvetica" pitchFamily="2" charset="0"/>
              </a:rPr>
              <a:t>mayores</a:t>
            </a:r>
            <a:r>
              <a:rPr lang="en-US" dirty="0">
                <a:solidFill>
                  <a:schemeClr val="bg1"/>
                </a:solidFill>
                <a:latin typeface="Helvetica" pitchFamily="2" charset="0"/>
              </a:rPr>
              <a:t> </a:t>
            </a:r>
            <a:r>
              <a:rPr lang="en-US" dirty="0" err="1">
                <a:solidFill>
                  <a:schemeClr val="bg1"/>
                </a:solidFill>
                <a:latin typeface="Helvetica" pitchFamily="2" charset="0"/>
              </a:rPr>
              <a:t>valores</a:t>
            </a:r>
            <a:r>
              <a:rPr lang="en-US" dirty="0">
                <a:solidFill>
                  <a:schemeClr val="bg1"/>
                </a:solidFill>
                <a:latin typeface="Helvetica" pitchFamily="2" charset="0"/>
              </a:rPr>
              <a:t> de la tierra que se </a:t>
            </a:r>
            <a:r>
              <a:rPr lang="en-US" dirty="0" err="1">
                <a:solidFill>
                  <a:schemeClr val="bg1"/>
                </a:solidFill>
                <a:latin typeface="Helvetica" pitchFamily="2" charset="0"/>
              </a:rPr>
              <a:t>pueden</a:t>
            </a:r>
            <a:r>
              <a:rPr lang="en-US" dirty="0">
                <a:solidFill>
                  <a:schemeClr val="bg1"/>
                </a:solidFill>
                <a:latin typeface="Helvetica" pitchFamily="2" charset="0"/>
              </a:rPr>
              <a:t> </a:t>
            </a:r>
            <a:r>
              <a:rPr lang="en-US" dirty="0" err="1">
                <a:solidFill>
                  <a:schemeClr val="bg1"/>
                </a:solidFill>
                <a:latin typeface="Helvetica" pitchFamily="2" charset="0"/>
              </a:rPr>
              <a:t>imputar</a:t>
            </a:r>
            <a:r>
              <a:rPr lang="en-US" dirty="0">
                <a:solidFill>
                  <a:schemeClr val="bg1"/>
                </a:solidFill>
                <a:latin typeface="Helvetica" pitchFamily="2" charset="0"/>
              </a:rPr>
              <a:t> a la </a:t>
            </a:r>
            <a:r>
              <a:rPr lang="en-US" dirty="0" err="1">
                <a:solidFill>
                  <a:schemeClr val="bg1"/>
                </a:solidFill>
                <a:latin typeface="Helvetica" pitchFamily="2" charset="0"/>
              </a:rPr>
              <a:t>construcción</a:t>
            </a:r>
            <a:r>
              <a:rPr lang="en-US" dirty="0">
                <a:solidFill>
                  <a:schemeClr val="bg1"/>
                </a:solidFill>
                <a:latin typeface="Helvetica" pitchFamily="2" charset="0"/>
              </a:rPr>
              <a:t> de </a:t>
            </a:r>
            <a:r>
              <a:rPr lang="en-US" dirty="0" err="1">
                <a:solidFill>
                  <a:schemeClr val="bg1"/>
                </a:solidFill>
                <a:latin typeface="Helvetica" pitchFamily="2" charset="0"/>
              </a:rPr>
              <a:t>infraestructura</a:t>
            </a:r>
            <a:r>
              <a:rPr lang="en-US" dirty="0">
                <a:solidFill>
                  <a:schemeClr val="bg1"/>
                </a:solidFill>
                <a:latin typeface="Helvetica" pitchFamily="2" charset="0"/>
              </a:rPr>
              <a:t> municipal o regional.</a:t>
            </a:r>
          </a:p>
          <a:p>
            <a:r>
              <a:rPr lang="en-US" dirty="0">
                <a:solidFill>
                  <a:schemeClr val="bg1"/>
                </a:solidFill>
                <a:latin typeface="Helvetica" pitchFamily="2" charset="0"/>
              </a:rPr>
              <a:t> </a:t>
            </a:r>
          </a:p>
          <a:p>
            <a:pPr marL="285750" indent="-285750">
              <a:buFont typeface="Arial" panose="020B0604020202020204" pitchFamily="34" charset="0"/>
              <a:buChar char="•"/>
            </a:pPr>
            <a:r>
              <a:rPr lang="en-US" dirty="0" err="1">
                <a:solidFill>
                  <a:schemeClr val="bg1"/>
                </a:solidFill>
                <a:latin typeface="Helvetica" pitchFamily="2" charset="0"/>
              </a:rPr>
              <a:t>Finalmente</a:t>
            </a:r>
            <a:r>
              <a:rPr lang="en-US" dirty="0">
                <a:solidFill>
                  <a:schemeClr val="bg1"/>
                </a:solidFill>
                <a:latin typeface="Helvetica" pitchFamily="2" charset="0"/>
              </a:rPr>
              <a:t>, debe </a:t>
            </a:r>
            <a:r>
              <a:rPr lang="en-US" dirty="0" err="1">
                <a:solidFill>
                  <a:schemeClr val="bg1"/>
                </a:solidFill>
                <a:latin typeface="Helvetica" pitchFamily="2" charset="0"/>
              </a:rPr>
              <a:t>enfatizarse</a:t>
            </a:r>
            <a:r>
              <a:rPr lang="en-US" dirty="0">
                <a:solidFill>
                  <a:schemeClr val="bg1"/>
                </a:solidFill>
                <a:latin typeface="Helvetica" pitchFamily="2" charset="0"/>
              </a:rPr>
              <a:t> la </a:t>
            </a:r>
            <a:r>
              <a:rPr lang="en-US" dirty="0" err="1">
                <a:solidFill>
                  <a:schemeClr val="bg1"/>
                </a:solidFill>
                <a:latin typeface="Helvetica" pitchFamily="2" charset="0"/>
              </a:rPr>
              <a:t>necesidad</a:t>
            </a:r>
            <a:r>
              <a:rPr lang="en-US" dirty="0">
                <a:solidFill>
                  <a:schemeClr val="bg1"/>
                </a:solidFill>
                <a:latin typeface="Helvetica" pitchFamily="2" charset="0"/>
              </a:rPr>
              <a:t> de </a:t>
            </a:r>
            <a:r>
              <a:rPr lang="en-US" dirty="0" err="1">
                <a:solidFill>
                  <a:schemeClr val="bg1"/>
                </a:solidFill>
                <a:latin typeface="Helvetica" pitchFamily="2" charset="0"/>
              </a:rPr>
              <a:t>fortalecer</a:t>
            </a:r>
            <a:r>
              <a:rPr lang="en-US" dirty="0">
                <a:solidFill>
                  <a:schemeClr val="bg1"/>
                </a:solidFill>
                <a:latin typeface="Helvetica" pitchFamily="2" charset="0"/>
              </a:rPr>
              <a:t> la </a:t>
            </a:r>
            <a:r>
              <a:rPr lang="en-US" dirty="0" err="1">
                <a:solidFill>
                  <a:schemeClr val="bg1"/>
                </a:solidFill>
                <a:latin typeface="Helvetica" pitchFamily="2" charset="0"/>
              </a:rPr>
              <a:t>gobernanza</a:t>
            </a:r>
            <a:r>
              <a:rPr lang="en-US" dirty="0">
                <a:solidFill>
                  <a:schemeClr val="bg1"/>
                </a:solidFill>
                <a:latin typeface="Helvetica" pitchFamily="2" charset="0"/>
              </a:rPr>
              <a:t> </a:t>
            </a:r>
            <a:r>
              <a:rPr lang="en-US" dirty="0" err="1">
                <a:solidFill>
                  <a:schemeClr val="bg1"/>
                </a:solidFill>
                <a:latin typeface="Helvetica" pitchFamily="2" charset="0"/>
              </a:rPr>
              <a:t>multinivel</a:t>
            </a:r>
            <a:r>
              <a:rPr lang="en-US" dirty="0">
                <a:solidFill>
                  <a:schemeClr val="bg1"/>
                </a:solidFill>
                <a:latin typeface="Helvetica" pitchFamily="2" charset="0"/>
              </a:rPr>
              <a:t> para la </a:t>
            </a:r>
            <a:r>
              <a:rPr lang="en-US" dirty="0" err="1">
                <a:solidFill>
                  <a:schemeClr val="bg1"/>
                </a:solidFill>
                <a:latin typeface="Helvetica" pitchFamily="2" charset="0"/>
              </a:rPr>
              <a:t>financiación</a:t>
            </a:r>
            <a:r>
              <a:rPr lang="en-US" dirty="0">
                <a:solidFill>
                  <a:schemeClr val="bg1"/>
                </a:solidFill>
                <a:latin typeface="Helvetica" pitchFamily="2" charset="0"/>
              </a:rPr>
              <a:t> de </a:t>
            </a:r>
            <a:r>
              <a:rPr lang="en-US" dirty="0" err="1">
                <a:solidFill>
                  <a:schemeClr val="bg1"/>
                </a:solidFill>
                <a:latin typeface="Helvetica" pitchFamily="2" charset="0"/>
              </a:rPr>
              <a:t>proyectos</a:t>
            </a:r>
            <a:r>
              <a:rPr lang="en-US" dirty="0">
                <a:solidFill>
                  <a:schemeClr val="bg1"/>
                </a:solidFill>
                <a:latin typeface="Helvetica" pitchFamily="2" charset="0"/>
              </a:rPr>
              <a:t> de largo </a:t>
            </a:r>
            <a:r>
              <a:rPr lang="en-US" dirty="0" err="1">
                <a:solidFill>
                  <a:schemeClr val="bg1"/>
                </a:solidFill>
                <a:latin typeface="Helvetica" pitchFamily="2" charset="0"/>
              </a:rPr>
              <a:t>aliento</a:t>
            </a:r>
            <a:r>
              <a:rPr lang="en-US" dirty="0">
                <a:solidFill>
                  <a:schemeClr val="bg1"/>
                </a:solidFill>
                <a:latin typeface="Helvetica" pitchFamily="2" charset="0"/>
              </a:rPr>
              <a:t> que se </a:t>
            </a:r>
            <a:r>
              <a:rPr lang="en-US" dirty="0" err="1">
                <a:solidFill>
                  <a:schemeClr val="bg1"/>
                </a:solidFill>
                <a:latin typeface="Helvetica" pitchFamily="2" charset="0"/>
              </a:rPr>
              <a:t>pierden</a:t>
            </a:r>
            <a:r>
              <a:rPr lang="en-US" dirty="0">
                <a:solidFill>
                  <a:schemeClr val="bg1"/>
                </a:solidFill>
                <a:latin typeface="Helvetica" pitchFamily="2" charset="0"/>
              </a:rPr>
              <a:t> por los </a:t>
            </a:r>
            <a:r>
              <a:rPr lang="en-US" dirty="0" err="1">
                <a:solidFill>
                  <a:schemeClr val="bg1"/>
                </a:solidFill>
                <a:latin typeface="Helvetica" pitchFamily="2" charset="0"/>
              </a:rPr>
              <a:t>incentivos</a:t>
            </a:r>
            <a:r>
              <a:rPr lang="en-US" dirty="0">
                <a:solidFill>
                  <a:schemeClr val="bg1"/>
                </a:solidFill>
                <a:latin typeface="Helvetica" pitchFamily="2" charset="0"/>
              </a:rPr>
              <a:t> del </a:t>
            </a:r>
            <a:r>
              <a:rPr lang="en-US" dirty="0" err="1">
                <a:solidFill>
                  <a:schemeClr val="bg1"/>
                </a:solidFill>
                <a:latin typeface="Helvetica" pitchFamily="2" charset="0"/>
              </a:rPr>
              <a:t>ciclo</a:t>
            </a:r>
            <a:r>
              <a:rPr lang="en-US" dirty="0">
                <a:solidFill>
                  <a:schemeClr val="bg1"/>
                </a:solidFill>
                <a:latin typeface="Helvetica" pitchFamily="2" charset="0"/>
              </a:rPr>
              <a:t> </a:t>
            </a:r>
            <a:r>
              <a:rPr lang="en-US" dirty="0" err="1">
                <a:solidFill>
                  <a:schemeClr val="bg1"/>
                </a:solidFill>
                <a:latin typeface="Helvetica" pitchFamily="2" charset="0"/>
              </a:rPr>
              <a:t>político</a:t>
            </a:r>
            <a:r>
              <a:rPr lang="en-US" dirty="0">
                <a:solidFill>
                  <a:schemeClr val="bg1"/>
                </a:solidFill>
                <a:latin typeface="Helvetica" pitchFamily="2" charset="0"/>
              </a:rPr>
              <a:t>. El </a:t>
            </a:r>
            <a:r>
              <a:rPr lang="en-US" dirty="0" err="1">
                <a:solidFill>
                  <a:schemeClr val="bg1"/>
                </a:solidFill>
                <a:latin typeface="Helvetica" pitchFamily="2" charset="0"/>
              </a:rPr>
              <a:t>instrumento</a:t>
            </a:r>
            <a:r>
              <a:rPr lang="en-US" dirty="0">
                <a:solidFill>
                  <a:schemeClr val="bg1"/>
                </a:solidFill>
                <a:latin typeface="Helvetica" pitchFamily="2" charset="0"/>
              </a:rPr>
              <a:t> del </a:t>
            </a:r>
            <a:r>
              <a:rPr lang="en-US" dirty="0" err="1">
                <a:solidFill>
                  <a:schemeClr val="bg1"/>
                </a:solidFill>
                <a:latin typeface="Helvetica" pitchFamily="2" charset="0"/>
              </a:rPr>
              <a:t>Contrato</a:t>
            </a:r>
            <a:r>
              <a:rPr lang="en-US" dirty="0">
                <a:solidFill>
                  <a:schemeClr val="bg1"/>
                </a:solidFill>
                <a:latin typeface="Helvetica" pitchFamily="2" charset="0"/>
              </a:rPr>
              <a:t>-Plan es </a:t>
            </a:r>
            <a:r>
              <a:rPr lang="en-US" dirty="0" err="1">
                <a:solidFill>
                  <a:schemeClr val="bg1"/>
                </a:solidFill>
                <a:latin typeface="Helvetica" pitchFamily="2" charset="0"/>
              </a:rPr>
              <a:t>útil</a:t>
            </a:r>
            <a:r>
              <a:rPr lang="en-US" dirty="0">
                <a:solidFill>
                  <a:schemeClr val="bg1"/>
                </a:solidFill>
                <a:latin typeface="Helvetica" pitchFamily="2" charset="0"/>
              </a:rPr>
              <a:t> </a:t>
            </a:r>
            <a:r>
              <a:rPr lang="en-US" dirty="0" err="1">
                <a:solidFill>
                  <a:schemeClr val="bg1"/>
                </a:solidFill>
                <a:latin typeface="Helvetica" pitchFamily="2" charset="0"/>
              </a:rPr>
              <a:t>en</a:t>
            </a:r>
            <a:r>
              <a:rPr lang="en-US" dirty="0">
                <a:solidFill>
                  <a:schemeClr val="bg1"/>
                </a:solidFill>
                <a:latin typeface="Helvetica" pitchFamily="2" charset="0"/>
              </a:rPr>
              <a:t> </a:t>
            </a:r>
            <a:r>
              <a:rPr lang="en-US" dirty="0" err="1">
                <a:solidFill>
                  <a:schemeClr val="bg1"/>
                </a:solidFill>
                <a:latin typeface="Helvetica" pitchFamily="2" charset="0"/>
              </a:rPr>
              <a:t>tal</a:t>
            </a:r>
            <a:r>
              <a:rPr lang="en-US" dirty="0">
                <a:solidFill>
                  <a:schemeClr val="bg1"/>
                </a:solidFill>
                <a:latin typeface="Helvetica" pitchFamily="2" charset="0"/>
              </a:rPr>
              <a:t> </a:t>
            </a:r>
            <a:r>
              <a:rPr lang="en-US" dirty="0" err="1">
                <a:solidFill>
                  <a:schemeClr val="bg1"/>
                </a:solidFill>
                <a:latin typeface="Helvetica" pitchFamily="2" charset="0"/>
              </a:rPr>
              <a:t>respecto</a:t>
            </a:r>
            <a:r>
              <a:rPr lang="en-US" dirty="0">
                <a:solidFill>
                  <a:schemeClr val="bg1"/>
                </a:solidFill>
                <a:latin typeface="Helvetica" pitchFamily="2" charset="0"/>
              </a:rPr>
              <a:t>.</a:t>
            </a:r>
          </a:p>
          <a:p>
            <a:r>
              <a:rPr lang="en-US" dirty="0"/>
              <a:t> </a:t>
            </a:r>
          </a:p>
          <a:p>
            <a:br>
              <a:rPr lang="en-US" dirty="0"/>
            </a:br>
            <a:endParaRPr lang="en-US" sz="2000" dirty="0">
              <a:solidFill>
                <a:schemeClr val="bg1">
                  <a:lumMod val="50000"/>
                </a:schemeClr>
              </a:solidFill>
              <a:latin typeface="Helvetica" pitchFamily="2" charset="0"/>
              <a:cs typeface="BigNoodleTitling"/>
            </a:endParaRPr>
          </a:p>
          <a:p>
            <a:pPr>
              <a:defRPr/>
            </a:pPr>
            <a:endParaRPr lang="es-ES" sz="2000" dirty="0">
              <a:solidFill>
                <a:schemeClr val="bg1">
                  <a:lumMod val="50000"/>
                </a:schemeClr>
              </a:solidFill>
              <a:latin typeface="Helvetica" pitchFamily="2" charset="0"/>
              <a:cs typeface="BigNoodleTitling"/>
            </a:endParaRPr>
          </a:p>
        </p:txBody>
      </p:sp>
      <p:sp>
        <p:nvSpPr>
          <p:cNvPr id="16" name="CuadroTexto 9">
            <a:extLst>
              <a:ext uri="{FF2B5EF4-FFF2-40B4-BE49-F238E27FC236}">
                <a16:creationId xmlns:a16="http://schemas.microsoft.com/office/drawing/2014/main" id="{6ED3B16A-239A-1D4A-A09E-D8812821CF6C}"/>
              </a:ext>
            </a:extLst>
          </p:cNvPr>
          <p:cNvSpPr txBox="1"/>
          <p:nvPr/>
        </p:nvSpPr>
        <p:spPr>
          <a:xfrm>
            <a:off x="3954011" y="423945"/>
            <a:ext cx="8560357" cy="584775"/>
          </a:xfrm>
          <a:prstGeom prst="rect">
            <a:avLst/>
          </a:prstGeom>
          <a:noFill/>
        </p:spPr>
        <p:txBody>
          <a:bodyPr wrap="none" rtlCol="0">
            <a:spAutoFit/>
          </a:bodyPr>
          <a:lstStyle/>
          <a:p>
            <a:r>
              <a:rPr lang="es-CO" sz="3200" b="1" dirty="0">
                <a:solidFill>
                  <a:schemeClr val="accent1"/>
                </a:solidFill>
                <a:latin typeface="Helvetica" pitchFamily="2" charset="0"/>
              </a:rPr>
              <a:t>Instrumentos de Financiación en Colombia</a:t>
            </a:r>
          </a:p>
        </p:txBody>
      </p:sp>
    </p:spTree>
    <p:extLst>
      <p:ext uri="{BB962C8B-B14F-4D97-AF65-F5344CB8AC3E}">
        <p14:creationId xmlns:p14="http://schemas.microsoft.com/office/powerpoint/2010/main" val="2718360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a:extLst>
              <a:ext uri="{FF2B5EF4-FFF2-40B4-BE49-F238E27FC236}">
                <a16:creationId xmlns:a16="http://schemas.microsoft.com/office/drawing/2014/main" id="{302CF574-3CA2-6A42-96B2-8208D5C3CAA3}"/>
              </a:ext>
            </a:extLst>
          </p:cNvPr>
          <p:cNvSpPr txBox="1"/>
          <p:nvPr/>
        </p:nvSpPr>
        <p:spPr>
          <a:xfrm>
            <a:off x="1448107" y="407831"/>
            <a:ext cx="9295786" cy="584775"/>
          </a:xfrm>
          <a:prstGeom prst="rect">
            <a:avLst/>
          </a:prstGeom>
          <a:noFill/>
        </p:spPr>
        <p:txBody>
          <a:bodyPr wrap="square" rtlCol="0">
            <a:spAutoFit/>
          </a:bodyPr>
          <a:lstStyle/>
          <a:p>
            <a:pPr marL="0" lvl="1" algn="ctr"/>
            <a:r>
              <a:rPr lang="es-CO" sz="3200" dirty="0">
                <a:solidFill>
                  <a:schemeClr val="accent2"/>
                </a:solidFill>
                <a:latin typeface="Helvetica" pitchFamily="2" charset="0"/>
                <a:cs typeface="BigNoodleTitling"/>
              </a:rPr>
              <a:t>Línea de Crédito de </a:t>
            </a:r>
            <a:r>
              <a:rPr lang="es-CO" sz="3200" dirty="0" err="1">
                <a:solidFill>
                  <a:schemeClr val="accent2"/>
                </a:solidFill>
                <a:latin typeface="Helvetica" pitchFamily="2" charset="0"/>
                <a:cs typeface="BigNoodleTitling"/>
              </a:rPr>
              <a:t>Bancoldex</a:t>
            </a:r>
            <a:endParaRPr lang="es-CO" sz="3200" dirty="0">
              <a:solidFill>
                <a:schemeClr val="accent2"/>
              </a:solidFill>
              <a:latin typeface="Helvetica" pitchFamily="2" charset="0"/>
              <a:cs typeface="Arial" panose="020B0604020202020204" pitchFamily="34" charset="0"/>
            </a:endParaRPr>
          </a:p>
        </p:txBody>
      </p:sp>
      <p:sp>
        <p:nvSpPr>
          <p:cNvPr id="7" name="CuadroTexto 6">
            <a:extLst>
              <a:ext uri="{FF2B5EF4-FFF2-40B4-BE49-F238E27FC236}">
                <a16:creationId xmlns:a16="http://schemas.microsoft.com/office/drawing/2014/main" id="{B18DD14D-431E-E44C-B23A-D4F3B7649808}"/>
              </a:ext>
            </a:extLst>
          </p:cNvPr>
          <p:cNvSpPr txBox="1"/>
          <p:nvPr/>
        </p:nvSpPr>
        <p:spPr>
          <a:xfrm>
            <a:off x="1343378" y="1155877"/>
            <a:ext cx="10769599" cy="4893647"/>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bg1"/>
                </a:solidFill>
                <a:latin typeface="Helvetica" pitchFamily="2" charset="0"/>
              </a:rPr>
              <a:t>El </a:t>
            </a:r>
            <a:r>
              <a:rPr lang="en-US" dirty="0" err="1">
                <a:solidFill>
                  <a:schemeClr val="bg1"/>
                </a:solidFill>
                <a:latin typeface="Helvetica" pitchFamily="2" charset="0"/>
              </a:rPr>
              <a:t>Gobierno</a:t>
            </a:r>
            <a:r>
              <a:rPr lang="en-US" dirty="0">
                <a:solidFill>
                  <a:schemeClr val="bg1"/>
                </a:solidFill>
                <a:latin typeface="Helvetica" pitchFamily="2" charset="0"/>
              </a:rPr>
              <a:t> </a:t>
            </a:r>
            <a:r>
              <a:rPr lang="en-US" dirty="0" err="1">
                <a:solidFill>
                  <a:schemeClr val="bg1"/>
                </a:solidFill>
                <a:latin typeface="Helvetica" pitchFamily="2" charset="0"/>
              </a:rPr>
              <a:t>nacional</a:t>
            </a:r>
            <a:r>
              <a:rPr lang="en-US" dirty="0">
                <a:solidFill>
                  <a:schemeClr val="bg1"/>
                </a:solidFill>
                <a:latin typeface="Helvetica" pitchFamily="2" charset="0"/>
              </a:rPr>
              <a:t>, </a:t>
            </a:r>
            <a:r>
              <a:rPr lang="en-US" dirty="0" err="1">
                <a:solidFill>
                  <a:schemeClr val="bg1"/>
                </a:solidFill>
                <a:latin typeface="Helvetica" pitchFamily="2" charset="0"/>
              </a:rPr>
              <a:t>mediante</a:t>
            </a:r>
            <a:r>
              <a:rPr lang="en-US" dirty="0">
                <a:solidFill>
                  <a:schemeClr val="bg1"/>
                </a:solidFill>
                <a:latin typeface="Helvetica" pitchFamily="2" charset="0"/>
              </a:rPr>
              <a:t> una </a:t>
            </a:r>
            <a:r>
              <a:rPr lang="en-US" dirty="0" err="1">
                <a:solidFill>
                  <a:schemeClr val="bg1"/>
                </a:solidFill>
                <a:latin typeface="Helvetica" pitchFamily="2" charset="0"/>
              </a:rPr>
              <a:t>alianza</a:t>
            </a:r>
            <a:r>
              <a:rPr lang="en-US" dirty="0">
                <a:solidFill>
                  <a:schemeClr val="bg1"/>
                </a:solidFill>
                <a:latin typeface="Helvetica" pitchFamily="2" charset="0"/>
              </a:rPr>
              <a:t> entre el </a:t>
            </a:r>
            <a:r>
              <a:rPr lang="en-US" dirty="0" err="1">
                <a:solidFill>
                  <a:schemeClr val="bg1"/>
                </a:solidFill>
                <a:latin typeface="Helvetica" pitchFamily="2" charset="0"/>
              </a:rPr>
              <a:t>Ministerio</a:t>
            </a:r>
            <a:r>
              <a:rPr lang="en-US" dirty="0">
                <a:solidFill>
                  <a:schemeClr val="bg1"/>
                </a:solidFill>
                <a:latin typeface="Helvetica" pitchFamily="2" charset="0"/>
              </a:rPr>
              <a:t> de </a:t>
            </a:r>
            <a:r>
              <a:rPr lang="en-US" dirty="0" err="1">
                <a:solidFill>
                  <a:schemeClr val="bg1"/>
                </a:solidFill>
                <a:latin typeface="Helvetica" pitchFamily="2" charset="0"/>
              </a:rPr>
              <a:t>Transporte</a:t>
            </a:r>
            <a:r>
              <a:rPr lang="en-US" dirty="0">
                <a:solidFill>
                  <a:schemeClr val="bg1"/>
                </a:solidFill>
                <a:latin typeface="Helvetica" pitchFamily="2" charset="0"/>
              </a:rPr>
              <a:t> y BANCOLDEX </a:t>
            </a:r>
            <a:r>
              <a:rPr lang="en-US" dirty="0" err="1">
                <a:solidFill>
                  <a:schemeClr val="bg1"/>
                </a:solidFill>
                <a:latin typeface="Helvetica" pitchFamily="2" charset="0"/>
              </a:rPr>
              <a:t>creó</a:t>
            </a:r>
            <a:r>
              <a:rPr lang="en-US" dirty="0">
                <a:solidFill>
                  <a:schemeClr val="bg1"/>
                </a:solidFill>
                <a:latin typeface="Helvetica" pitchFamily="2" charset="0"/>
              </a:rPr>
              <a:t> una </a:t>
            </a:r>
            <a:r>
              <a:rPr lang="en-US" dirty="0" err="1">
                <a:solidFill>
                  <a:schemeClr val="bg1"/>
                </a:solidFill>
                <a:latin typeface="Helvetica" pitchFamily="2" charset="0"/>
              </a:rPr>
              <a:t>línea</a:t>
            </a:r>
            <a:r>
              <a:rPr lang="en-US" dirty="0">
                <a:solidFill>
                  <a:schemeClr val="bg1"/>
                </a:solidFill>
                <a:latin typeface="Helvetica" pitchFamily="2" charset="0"/>
              </a:rPr>
              <a:t> de </a:t>
            </a:r>
            <a:r>
              <a:rPr lang="en-US" dirty="0" err="1">
                <a:solidFill>
                  <a:schemeClr val="bg1"/>
                </a:solidFill>
                <a:latin typeface="Helvetica" pitchFamily="2" charset="0"/>
              </a:rPr>
              <a:t>crédito</a:t>
            </a:r>
            <a:r>
              <a:rPr lang="en-US" dirty="0">
                <a:solidFill>
                  <a:schemeClr val="bg1"/>
                </a:solidFill>
                <a:latin typeface="Helvetica" pitchFamily="2" charset="0"/>
              </a:rPr>
              <a:t> </a:t>
            </a:r>
            <a:r>
              <a:rPr lang="en-US" dirty="0" err="1">
                <a:solidFill>
                  <a:schemeClr val="bg1"/>
                </a:solidFill>
                <a:latin typeface="Helvetica" pitchFamily="2" charset="0"/>
              </a:rPr>
              <a:t>preferencial</a:t>
            </a:r>
            <a:r>
              <a:rPr lang="en-US" dirty="0">
                <a:solidFill>
                  <a:schemeClr val="bg1"/>
                </a:solidFill>
                <a:latin typeface="Helvetica" pitchFamily="2" charset="0"/>
              </a:rPr>
              <a:t> para el sector </a:t>
            </a:r>
            <a:r>
              <a:rPr lang="en-US" dirty="0" err="1">
                <a:solidFill>
                  <a:schemeClr val="bg1"/>
                </a:solidFill>
                <a:latin typeface="Helvetica" pitchFamily="2" charset="0"/>
              </a:rPr>
              <a:t>transporte</a:t>
            </a:r>
            <a:r>
              <a:rPr lang="en-US" dirty="0">
                <a:solidFill>
                  <a:schemeClr val="bg1"/>
                </a:solidFill>
                <a:latin typeface="Helvetica" pitchFamily="2" charset="0"/>
              </a:rPr>
              <a:t>, con un </a:t>
            </a:r>
            <a:r>
              <a:rPr lang="en-US" dirty="0" err="1">
                <a:solidFill>
                  <a:schemeClr val="bg1"/>
                </a:solidFill>
                <a:latin typeface="Helvetica" pitchFamily="2" charset="0"/>
              </a:rPr>
              <a:t>monto</a:t>
            </a:r>
            <a:r>
              <a:rPr lang="en-US" dirty="0">
                <a:solidFill>
                  <a:schemeClr val="bg1"/>
                </a:solidFill>
                <a:latin typeface="Helvetica" pitchFamily="2" charset="0"/>
              </a:rPr>
              <a:t> de $715.000 </a:t>
            </a:r>
            <a:r>
              <a:rPr lang="en-US" dirty="0" err="1">
                <a:solidFill>
                  <a:schemeClr val="bg1"/>
                </a:solidFill>
                <a:latin typeface="Helvetica" pitchFamily="2" charset="0"/>
              </a:rPr>
              <a:t>millones</a:t>
            </a:r>
            <a:r>
              <a:rPr lang="en-US" dirty="0">
                <a:solidFill>
                  <a:schemeClr val="bg1"/>
                </a:solidFill>
                <a:latin typeface="Helvetica" pitchFamily="2" charset="0"/>
              </a:rPr>
              <a:t>. </a:t>
            </a:r>
          </a:p>
          <a:p>
            <a:pPr marL="285750" indent="-285750">
              <a:buFont typeface="Arial" panose="020B0604020202020204" pitchFamily="34" charset="0"/>
              <a:buChar char="•"/>
            </a:pPr>
            <a:endParaRPr lang="en-US" dirty="0">
              <a:solidFill>
                <a:schemeClr val="bg1"/>
              </a:solidFill>
              <a:latin typeface="Helvetica" pitchFamily="2" charset="0"/>
            </a:endParaRPr>
          </a:p>
          <a:p>
            <a:pPr marL="285750" indent="-285750">
              <a:buFont typeface="Arial" panose="020B0604020202020204" pitchFamily="34" charset="0"/>
              <a:buChar char="•"/>
            </a:pPr>
            <a:r>
              <a:rPr lang="en-US" dirty="0">
                <a:solidFill>
                  <a:schemeClr val="bg1"/>
                </a:solidFill>
                <a:latin typeface="Helvetica" pitchFamily="2" charset="0"/>
              </a:rPr>
              <a:t>Los </a:t>
            </a:r>
            <a:r>
              <a:rPr lang="en-US" dirty="0" err="1">
                <a:solidFill>
                  <a:schemeClr val="bg1"/>
                </a:solidFill>
                <a:latin typeface="Helvetica" pitchFamily="2" charset="0"/>
              </a:rPr>
              <a:t>beneficiarios</a:t>
            </a:r>
            <a:r>
              <a:rPr lang="en-US" dirty="0">
                <a:solidFill>
                  <a:schemeClr val="bg1"/>
                </a:solidFill>
                <a:latin typeface="Helvetica" pitchFamily="2" charset="0"/>
              </a:rPr>
              <a:t> de </a:t>
            </a:r>
            <a:r>
              <a:rPr lang="en-US" dirty="0" err="1">
                <a:solidFill>
                  <a:schemeClr val="bg1"/>
                </a:solidFill>
                <a:latin typeface="Helvetica" pitchFamily="2" charset="0"/>
              </a:rPr>
              <a:t>esta</a:t>
            </a:r>
            <a:r>
              <a:rPr lang="en-US" dirty="0">
                <a:solidFill>
                  <a:schemeClr val="bg1"/>
                </a:solidFill>
                <a:latin typeface="Helvetica" pitchFamily="2" charset="0"/>
              </a:rPr>
              <a:t> </a:t>
            </a:r>
            <a:r>
              <a:rPr lang="en-US" dirty="0" err="1">
                <a:solidFill>
                  <a:schemeClr val="bg1"/>
                </a:solidFill>
                <a:latin typeface="Helvetica" pitchFamily="2" charset="0"/>
              </a:rPr>
              <a:t>linea</a:t>
            </a:r>
            <a:r>
              <a:rPr lang="en-US" dirty="0">
                <a:solidFill>
                  <a:schemeClr val="bg1"/>
                </a:solidFill>
                <a:latin typeface="Helvetica" pitchFamily="2" charset="0"/>
              </a:rPr>
              <a:t> de </a:t>
            </a:r>
            <a:r>
              <a:rPr lang="en-US" dirty="0" err="1">
                <a:solidFill>
                  <a:schemeClr val="bg1"/>
                </a:solidFill>
                <a:latin typeface="Helvetica" pitchFamily="2" charset="0"/>
              </a:rPr>
              <a:t>credito</a:t>
            </a:r>
            <a:r>
              <a:rPr lang="en-US" dirty="0">
                <a:solidFill>
                  <a:schemeClr val="bg1"/>
                </a:solidFill>
                <a:latin typeface="Helvetica" pitchFamily="2" charset="0"/>
              </a:rPr>
              <a:t> son los </a:t>
            </a:r>
            <a:r>
              <a:rPr lang="en-US" dirty="0" err="1">
                <a:solidFill>
                  <a:schemeClr val="bg1"/>
                </a:solidFill>
                <a:latin typeface="Helvetica" pitchFamily="2" charset="0"/>
              </a:rPr>
              <a:t>entes</a:t>
            </a:r>
            <a:r>
              <a:rPr lang="en-US" dirty="0">
                <a:solidFill>
                  <a:schemeClr val="bg1"/>
                </a:solidFill>
                <a:latin typeface="Helvetica" pitchFamily="2" charset="0"/>
              </a:rPr>
              <a:t> que </a:t>
            </a:r>
            <a:r>
              <a:rPr lang="en-US" dirty="0" err="1">
                <a:solidFill>
                  <a:schemeClr val="bg1"/>
                </a:solidFill>
                <a:latin typeface="Helvetica" pitchFamily="2" charset="0"/>
              </a:rPr>
              <a:t>realicén</a:t>
            </a:r>
            <a:r>
              <a:rPr lang="en-US" dirty="0">
                <a:solidFill>
                  <a:schemeClr val="bg1"/>
                </a:solidFill>
                <a:latin typeface="Helvetica" pitchFamily="2" charset="0"/>
              </a:rPr>
              <a:t>: </a:t>
            </a:r>
            <a:r>
              <a:rPr lang="en-US" dirty="0" err="1">
                <a:solidFill>
                  <a:schemeClr val="bg1"/>
                </a:solidFill>
                <a:latin typeface="Helvetica" pitchFamily="2" charset="0"/>
              </a:rPr>
              <a:t>Transporte</a:t>
            </a:r>
            <a:r>
              <a:rPr lang="en-US" dirty="0">
                <a:solidFill>
                  <a:schemeClr val="bg1"/>
                </a:solidFill>
                <a:latin typeface="Helvetica" pitchFamily="2" charset="0"/>
              </a:rPr>
              <a:t> de </a:t>
            </a:r>
            <a:r>
              <a:rPr lang="en-US" dirty="0" err="1">
                <a:solidFill>
                  <a:schemeClr val="bg1"/>
                </a:solidFill>
                <a:latin typeface="Helvetica" pitchFamily="2" charset="0"/>
              </a:rPr>
              <a:t>pasajeros</a:t>
            </a:r>
            <a:r>
              <a:rPr lang="en-US" dirty="0">
                <a:solidFill>
                  <a:schemeClr val="bg1"/>
                </a:solidFill>
                <a:latin typeface="Helvetica" pitchFamily="2" charset="0"/>
              </a:rPr>
              <a:t>, </a:t>
            </a:r>
            <a:r>
              <a:rPr lang="en-US" dirty="0" err="1">
                <a:solidFill>
                  <a:schemeClr val="bg1"/>
                </a:solidFill>
                <a:latin typeface="Helvetica" pitchFamily="2" charset="0"/>
              </a:rPr>
              <a:t>Transporte</a:t>
            </a:r>
            <a:r>
              <a:rPr lang="en-US" dirty="0">
                <a:solidFill>
                  <a:schemeClr val="bg1"/>
                </a:solidFill>
                <a:latin typeface="Helvetica" pitchFamily="2" charset="0"/>
              </a:rPr>
              <a:t> </a:t>
            </a:r>
            <a:r>
              <a:rPr lang="en-US" dirty="0" err="1">
                <a:solidFill>
                  <a:schemeClr val="bg1"/>
                </a:solidFill>
                <a:latin typeface="Helvetica" pitchFamily="2" charset="0"/>
              </a:rPr>
              <a:t>mixto</a:t>
            </a:r>
            <a:r>
              <a:rPr lang="en-US" dirty="0">
                <a:solidFill>
                  <a:schemeClr val="bg1"/>
                </a:solidFill>
                <a:latin typeface="Helvetica" pitchFamily="2" charset="0"/>
              </a:rPr>
              <a:t>, </a:t>
            </a:r>
            <a:r>
              <a:rPr lang="en-US" dirty="0" err="1">
                <a:solidFill>
                  <a:schemeClr val="bg1"/>
                </a:solidFill>
                <a:latin typeface="Helvetica" pitchFamily="2" charset="0"/>
              </a:rPr>
              <a:t>Transporte</a:t>
            </a:r>
            <a:r>
              <a:rPr lang="en-US" dirty="0">
                <a:solidFill>
                  <a:schemeClr val="bg1"/>
                </a:solidFill>
                <a:latin typeface="Helvetica" pitchFamily="2" charset="0"/>
              </a:rPr>
              <a:t> de carga por Carretera, </a:t>
            </a:r>
            <a:r>
              <a:rPr lang="en-US" dirty="0" err="1">
                <a:solidFill>
                  <a:schemeClr val="bg1"/>
                </a:solidFill>
                <a:latin typeface="Helvetica" pitchFamily="2" charset="0"/>
              </a:rPr>
              <a:t>Transporte</a:t>
            </a:r>
            <a:r>
              <a:rPr lang="en-US" dirty="0">
                <a:solidFill>
                  <a:schemeClr val="bg1"/>
                </a:solidFill>
                <a:latin typeface="Helvetica" pitchFamily="2" charset="0"/>
              </a:rPr>
              <a:t> de </a:t>
            </a:r>
            <a:r>
              <a:rPr lang="en-US" dirty="0" err="1">
                <a:solidFill>
                  <a:schemeClr val="bg1"/>
                </a:solidFill>
                <a:latin typeface="Helvetica" pitchFamily="2" charset="0"/>
              </a:rPr>
              <a:t>pasajeros</a:t>
            </a:r>
            <a:r>
              <a:rPr lang="en-US" dirty="0">
                <a:solidFill>
                  <a:schemeClr val="bg1"/>
                </a:solidFill>
                <a:latin typeface="Helvetica" pitchFamily="2" charset="0"/>
              </a:rPr>
              <a:t> maritime, </a:t>
            </a:r>
            <a:r>
              <a:rPr lang="en-US" dirty="0" err="1">
                <a:solidFill>
                  <a:schemeClr val="bg1"/>
                </a:solidFill>
                <a:latin typeface="Helvetica" pitchFamily="2" charset="0"/>
              </a:rPr>
              <a:t>Transporte</a:t>
            </a:r>
            <a:r>
              <a:rPr lang="en-US" dirty="0">
                <a:solidFill>
                  <a:schemeClr val="bg1"/>
                </a:solidFill>
                <a:latin typeface="Helvetica" pitchFamily="2" charset="0"/>
              </a:rPr>
              <a:t> Fluvial de carga y </a:t>
            </a:r>
            <a:r>
              <a:rPr lang="en-US" dirty="0" err="1">
                <a:solidFill>
                  <a:schemeClr val="bg1"/>
                </a:solidFill>
                <a:latin typeface="Helvetica" pitchFamily="2" charset="0"/>
              </a:rPr>
              <a:t>pasajeros</a:t>
            </a:r>
            <a:r>
              <a:rPr lang="en-US" dirty="0">
                <a:solidFill>
                  <a:schemeClr val="bg1"/>
                </a:solidFill>
                <a:latin typeface="Helvetica" pitchFamily="2" charset="0"/>
              </a:rPr>
              <a:t>, </a:t>
            </a:r>
            <a:r>
              <a:rPr lang="en-US" dirty="0" err="1">
                <a:solidFill>
                  <a:schemeClr val="bg1"/>
                </a:solidFill>
                <a:latin typeface="Helvetica" pitchFamily="2" charset="0"/>
              </a:rPr>
              <a:t>Transporte</a:t>
            </a:r>
            <a:r>
              <a:rPr lang="en-US" dirty="0">
                <a:solidFill>
                  <a:schemeClr val="bg1"/>
                </a:solidFill>
                <a:latin typeface="Helvetica" pitchFamily="2" charset="0"/>
              </a:rPr>
              <a:t> </a:t>
            </a:r>
            <a:r>
              <a:rPr lang="en-US" dirty="0" err="1">
                <a:solidFill>
                  <a:schemeClr val="bg1"/>
                </a:solidFill>
                <a:latin typeface="Helvetica" pitchFamily="2" charset="0"/>
              </a:rPr>
              <a:t>aereo</a:t>
            </a:r>
            <a:r>
              <a:rPr lang="en-US" dirty="0">
                <a:solidFill>
                  <a:schemeClr val="bg1"/>
                </a:solidFill>
                <a:latin typeface="Helvetica" pitchFamily="2" charset="0"/>
              </a:rPr>
              <a:t> </a:t>
            </a:r>
            <a:r>
              <a:rPr lang="en-US" dirty="0" err="1">
                <a:solidFill>
                  <a:schemeClr val="bg1"/>
                </a:solidFill>
                <a:latin typeface="Helvetica" pitchFamily="2" charset="0"/>
              </a:rPr>
              <a:t>nacional</a:t>
            </a:r>
            <a:r>
              <a:rPr lang="en-US" dirty="0">
                <a:solidFill>
                  <a:schemeClr val="bg1"/>
                </a:solidFill>
                <a:latin typeface="Helvetica" pitchFamily="2" charset="0"/>
              </a:rPr>
              <a:t> de carga. </a:t>
            </a:r>
          </a:p>
          <a:p>
            <a:pPr marL="285750" indent="-285750">
              <a:buFont typeface="Arial" panose="020B0604020202020204" pitchFamily="34" charset="0"/>
              <a:buChar char="•"/>
            </a:pPr>
            <a:endParaRPr lang="en-US" dirty="0">
              <a:solidFill>
                <a:schemeClr val="bg1"/>
              </a:solidFill>
              <a:latin typeface="Helvetica" pitchFamily="2" charset="0"/>
            </a:endParaRPr>
          </a:p>
          <a:p>
            <a:pPr marL="285750" indent="-285750">
              <a:buFont typeface="Arial" panose="020B0604020202020204" pitchFamily="34" charset="0"/>
              <a:buChar char="•"/>
            </a:pPr>
            <a:r>
              <a:rPr lang="en-US" dirty="0">
                <a:solidFill>
                  <a:schemeClr val="bg1"/>
                </a:solidFill>
                <a:latin typeface="Helvetica" pitchFamily="2" charset="0"/>
              </a:rPr>
              <a:t>Los </a:t>
            </a:r>
            <a:r>
              <a:rPr lang="en-US" dirty="0" err="1">
                <a:solidFill>
                  <a:schemeClr val="bg1"/>
                </a:solidFill>
                <a:latin typeface="Helvetica" pitchFamily="2" charset="0"/>
              </a:rPr>
              <a:t>plazos</a:t>
            </a:r>
            <a:r>
              <a:rPr lang="en-US" dirty="0">
                <a:solidFill>
                  <a:schemeClr val="bg1"/>
                </a:solidFill>
                <a:latin typeface="Helvetica" pitchFamily="2" charset="0"/>
              </a:rPr>
              <a:t> de la </a:t>
            </a:r>
            <a:r>
              <a:rPr lang="en-US" dirty="0" err="1">
                <a:solidFill>
                  <a:schemeClr val="bg1"/>
                </a:solidFill>
                <a:latin typeface="Helvetica" pitchFamily="2" charset="0"/>
              </a:rPr>
              <a:t>línea</a:t>
            </a:r>
            <a:r>
              <a:rPr lang="en-US" dirty="0">
                <a:solidFill>
                  <a:schemeClr val="bg1"/>
                </a:solidFill>
                <a:latin typeface="Helvetica" pitchFamily="2" charset="0"/>
              </a:rPr>
              <a:t> de </a:t>
            </a:r>
            <a:r>
              <a:rPr lang="en-US" dirty="0" err="1">
                <a:solidFill>
                  <a:schemeClr val="bg1"/>
                </a:solidFill>
                <a:latin typeface="Helvetica" pitchFamily="2" charset="0"/>
              </a:rPr>
              <a:t>crédito</a:t>
            </a:r>
            <a:r>
              <a:rPr lang="en-US" dirty="0">
                <a:solidFill>
                  <a:schemeClr val="bg1"/>
                </a:solidFill>
                <a:latin typeface="Helvetica" pitchFamily="2" charset="0"/>
              </a:rPr>
              <a:t> </a:t>
            </a:r>
            <a:r>
              <a:rPr lang="en-US" dirty="0" err="1">
                <a:solidFill>
                  <a:schemeClr val="bg1"/>
                </a:solidFill>
                <a:latin typeface="Helvetica" pitchFamily="2" charset="0"/>
              </a:rPr>
              <a:t>preferencial</a:t>
            </a:r>
            <a:r>
              <a:rPr lang="en-US" dirty="0">
                <a:solidFill>
                  <a:schemeClr val="bg1"/>
                </a:solidFill>
                <a:latin typeface="Helvetica" pitchFamily="2" charset="0"/>
              </a:rPr>
              <a:t> son de hasta </a:t>
            </a:r>
            <a:r>
              <a:rPr lang="en-US" dirty="0" err="1">
                <a:solidFill>
                  <a:schemeClr val="bg1"/>
                </a:solidFill>
                <a:latin typeface="Helvetica" pitchFamily="2" charset="0"/>
              </a:rPr>
              <a:t>tres</a:t>
            </a:r>
            <a:r>
              <a:rPr lang="en-US" dirty="0">
                <a:solidFill>
                  <a:schemeClr val="bg1"/>
                </a:solidFill>
                <a:latin typeface="Helvetica" pitchFamily="2" charset="0"/>
              </a:rPr>
              <a:t> </a:t>
            </a:r>
            <a:r>
              <a:rPr lang="en-US" dirty="0" err="1">
                <a:solidFill>
                  <a:schemeClr val="bg1"/>
                </a:solidFill>
                <a:latin typeface="Helvetica" pitchFamily="2" charset="0"/>
              </a:rPr>
              <a:t>años</a:t>
            </a:r>
            <a:r>
              <a:rPr lang="en-US" dirty="0">
                <a:solidFill>
                  <a:schemeClr val="bg1"/>
                </a:solidFill>
                <a:latin typeface="Helvetica" pitchFamily="2" charset="0"/>
              </a:rPr>
              <a:t> (3) con </a:t>
            </a:r>
            <a:r>
              <a:rPr lang="en-US" dirty="0" err="1">
                <a:solidFill>
                  <a:schemeClr val="bg1"/>
                </a:solidFill>
                <a:latin typeface="Helvetica" pitchFamily="2" charset="0"/>
              </a:rPr>
              <a:t>cuotas</a:t>
            </a:r>
            <a:r>
              <a:rPr lang="en-US" dirty="0">
                <a:solidFill>
                  <a:schemeClr val="bg1"/>
                </a:solidFill>
                <a:latin typeface="Helvetica" pitchFamily="2" charset="0"/>
              </a:rPr>
              <a:t> </a:t>
            </a:r>
            <a:r>
              <a:rPr lang="en-US" dirty="0" err="1">
                <a:solidFill>
                  <a:schemeClr val="bg1"/>
                </a:solidFill>
                <a:latin typeface="Helvetica" pitchFamily="2" charset="0"/>
              </a:rPr>
              <a:t>mensuales</a:t>
            </a:r>
            <a:r>
              <a:rPr lang="en-US" dirty="0">
                <a:solidFill>
                  <a:schemeClr val="bg1"/>
                </a:solidFill>
                <a:latin typeface="Helvetica" pitchFamily="2" charset="0"/>
              </a:rPr>
              <a:t> o </a:t>
            </a:r>
            <a:r>
              <a:rPr lang="en-US" dirty="0" err="1">
                <a:solidFill>
                  <a:schemeClr val="bg1"/>
                </a:solidFill>
                <a:latin typeface="Helvetica" pitchFamily="2" charset="0"/>
              </a:rPr>
              <a:t>trimestrales</a:t>
            </a:r>
            <a:r>
              <a:rPr lang="en-US" dirty="0">
                <a:solidFill>
                  <a:schemeClr val="bg1"/>
                </a:solidFill>
                <a:latin typeface="Helvetica" pitchFamily="2" charset="0"/>
              </a:rPr>
              <a:t> y con </a:t>
            </a:r>
            <a:r>
              <a:rPr lang="en-US" dirty="0" err="1">
                <a:solidFill>
                  <a:schemeClr val="bg1"/>
                </a:solidFill>
                <a:latin typeface="Helvetica" pitchFamily="2" charset="0"/>
              </a:rPr>
              <a:t>periodos</a:t>
            </a:r>
            <a:r>
              <a:rPr lang="en-US" dirty="0">
                <a:solidFill>
                  <a:schemeClr val="bg1"/>
                </a:solidFill>
                <a:latin typeface="Helvetica" pitchFamily="2" charset="0"/>
              </a:rPr>
              <a:t> de </a:t>
            </a:r>
            <a:r>
              <a:rPr lang="en-US" dirty="0" err="1">
                <a:solidFill>
                  <a:schemeClr val="bg1"/>
                </a:solidFill>
                <a:latin typeface="Helvetica" pitchFamily="2" charset="0"/>
              </a:rPr>
              <a:t>gracia</a:t>
            </a:r>
            <a:r>
              <a:rPr lang="en-US" dirty="0">
                <a:solidFill>
                  <a:schemeClr val="bg1"/>
                </a:solidFill>
                <a:latin typeface="Helvetica" pitchFamily="2" charset="0"/>
              </a:rPr>
              <a:t> de hasta seis (6) meses. </a:t>
            </a:r>
          </a:p>
          <a:p>
            <a:pPr marL="285750" indent="-285750">
              <a:buFont typeface="Arial" panose="020B0604020202020204" pitchFamily="34" charset="0"/>
              <a:buChar char="•"/>
            </a:pPr>
            <a:endParaRPr lang="en-US" dirty="0">
              <a:solidFill>
                <a:schemeClr val="bg1"/>
              </a:solidFill>
              <a:latin typeface="Helvetica" pitchFamily="2" charset="0"/>
            </a:endParaRPr>
          </a:p>
          <a:p>
            <a:pPr marL="285750" indent="-285750">
              <a:buFont typeface="Arial" panose="020B0604020202020204" pitchFamily="34" charset="0"/>
              <a:buChar char="•"/>
            </a:pPr>
            <a:r>
              <a:rPr lang="en-US" dirty="0">
                <a:solidFill>
                  <a:schemeClr val="bg1"/>
                </a:solidFill>
                <a:latin typeface="Helvetica" pitchFamily="2" charset="0"/>
              </a:rPr>
              <a:t>Las </a:t>
            </a:r>
            <a:r>
              <a:rPr lang="en-US" dirty="0" err="1">
                <a:solidFill>
                  <a:schemeClr val="bg1"/>
                </a:solidFill>
                <a:latin typeface="Helvetica" pitchFamily="2" charset="0"/>
              </a:rPr>
              <a:t>tasas</a:t>
            </a:r>
            <a:r>
              <a:rPr lang="en-US" dirty="0">
                <a:solidFill>
                  <a:schemeClr val="bg1"/>
                </a:solidFill>
                <a:latin typeface="Helvetica" pitchFamily="2" charset="0"/>
              </a:rPr>
              <a:t> </a:t>
            </a:r>
            <a:r>
              <a:rPr lang="en-US" dirty="0" err="1">
                <a:solidFill>
                  <a:schemeClr val="bg1"/>
                </a:solidFill>
                <a:latin typeface="Helvetica" pitchFamily="2" charset="0"/>
              </a:rPr>
              <a:t>definidas</a:t>
            </a:r>
            <a:r>
              <a:rPr lang="en-US" dirty="0">
                <a:solidFill>
                  <a:schemeClr val="bg1"/>
                </a:solidFill>
                <a:latin typeface="Helvetica" pitchFamily="2" charset="0"/>
              </a:rPr>
              <a:t> para los </a:t>
            </a:r>
            <a:r>
              <a:rPr lang="en-US" dirty="0" err="1">
                <a:solidFill>
                  <a:schemeClr val="bg1"/>
                </a:solidFill>
                <a:latin typeface="Helvetica" pitchFamily="2" charset="0"/>
              </a:rPr>
              <a:t>intermediarios</a:t>
            </a:r>
            <a:r>
              <a:rPr lang="en-US" dirty="0">
                <a:solidFill>
                  <a:schemeClr val="bg1"/>
                </a:solidFill>
                <a:latin typeface="Helvetica" pitchFamily="2" charset="0"/>
              </a:rPr>
              <a:t> </a:t>
            </a:r>
            <a:r>
              <a:rPr lang="en-US" dirty="0" err="1">
                <a:solidFill>
                  <a:schemeClr val="bg1"/>
                </a:solidFill>
                <a:latin typeface="Helvetica" pitchFamily="2" charset="0"/>
              </a:rPr>
              <a:t>financieros</a:t>
            </a:r>
            <a:r>
              <a:rPr lang="en-US" dirty="0">
                <a:solidFill>
                  <a:schemeClr val="bg1"/>
                </a:solidFill>
                <a:latin typeface="Helvetica" pitchFamily="2" charset="0"/>
              </a:rPr>
              <a:t> son:</a:t>
            </a:r>
          </a:p>
          <a:p>
            <a:pPr marL="285750" lvl="0" indent="-285750">
              <a:buFont typeface="Arial" panose="020B0604020202020204" pitchFamily="34" charset="0"/>
              <a:buChar char="•"/>
            </a:pPr>
            <a:r>
              <a:rPr lang="en-US" dirty="0">
                <a:solidFill>
                  <a:schemeClr val="bg1"/>
                </a:solidFill>
                <a:latin typeface="Helvetica" pitchFamily="2" charset="0"/>
              </a:rPr>
              <a:t>DTF E.A. + 0% E.A.</a:t>
            </a:r>
          </a:p>
          <a:p>
            <a:pPr marL="285750" lvl="0" indent="-285750">
              <a:buFont typeface="Arial" panose="020B0604020202020204" pitchFamily="34" charset="0"/>
              <a:buChar char="•"/>
            </a:pPr>
            <a:r>
              <a:rPr lang="en-US" dirty="0">
                <a:solidFill>
                  <a:schemeClr val="bg1"/>
                </a:solidFill>
                <a:latin typeface="Helvetica" pitchFamily="2" charset="0"/>
              </a:rPr>
              <a:t>IBR NMV + 0% NMV para el </a:t>
            </a:r>
            <a:r>
              <a:rPr lang="en-US" dirty="0" err="1">
                <a:solidFill>
                  <a:schemeClr val="bg1"/>
                </a:solidFill>
                <a:latin typeface="Helvetica" pitchFamily="2" charset="0"/>
              </a:rPr>
              <a:t>pago</a:t>
            </a:r>
            <a:r>
              <a:rPr lang="en-US" dirty="0">
                <a:solidFill>
                  <a:schemeClr val="bg1"/>
                </a:solidFill>
                <a:latin typeface="Helvetica" pitchFamily="2" charset="0"/>
              </a:rPr>
              <a:t> de </a:t>
            </a:r>
            <a:r>
              <a:rPr lang="en-US" dirty="0" err="1">
                <a:solidFill>
                  <a:schemeClr val="bg1"/>
                </a:solidFill>
                <a:latin typeface="Helvetica" pitchFamily="2" charset="0"/>
              </a:rPr>
              <a:t>intereses</a:t>
            </a:r>
            <a:r>
              <a:rPr lang="en-US" dirty="0">
                <a:solidFill>
                  <a:schemeClr val="bg1"/>
                </a:solidFill>
                <a:latin typeface="Helvetica" pitchFamily="2" charset="0"/>
              </a:rPr>
              <a:t> </a:t>
            </a:r>
            <a:r>
              <a:rPr lang="en-US" dirty="0" err="1">
                <a:solidFill>
                  <a:schemeClr val="bg1"/>
                </a:solidFill>
                <a:latin typeface="Helvetica" pitchFamily="2" charset="0"/>
              </a:rPr>
              <a:t>mensual</a:t>
            </a:r>
            <a:r>
              <a:rPr lang="en-US" dirty="0">
                <a:solidFill>
                  <a:schemeClr val="bg1"/>
                </a:solidFill>
                <a:latin typeface="Helvetica" pitchFamily="2" charset="0"/>
              </a:rPr>
              <a:t>.</a:t>
            </a:r>
          </a:p>
          <a:p>
            <a:pPr marL="285750" lvl="0" indent="-285750">
              <a:buFont typeface="Arial" panose="020B0604020202020204" pitchFamily="34" charset="0"/>
              <a:buChar char="•"/>
            </a:pPr>
            <a:r>
              <a:rPr lang="en-US" dirty="0">
                <a:solidFill>
                  <a:schemeClr val="bg1"/>
                </a:solidFill>
                <a:latin typeface="Helvetica" pitchFamily="2" charset="0"/>
              </a:rPr>
              <a:t>IBR NTV + 0% NTV para el </a:t>
            </a:r>
            <a:r>
              <a:rPr lang="en-US" dirty="0" err="1">
                <a:solidFill>
                  <a:schemeClr val="bg1"/>
                </a:solidFill>
                <a:latin typeface="Helvetica" pitchFamily="2" charset="0"/>
              </a:rPr>
              <a:t>pago</a:t>
            </a:r>
            <a:r>
              <a:rPr lang="en-US" dirty="0">
                <a:solidFill>
                  <a:schemeClr val="bg1"/>
                </a:solidFill>
                <a:latin typeface="Helvetica" pitchFamily="2" charset="0"/>
              </a:rPr>
              <a:t> de </a:t>
            </a:r>
            <a:r>
              <a:rPr lang="en-US" dirty="0" err="1">
                <a:solidFill>
                  <a:schemeClr val="bg1"/>
                </a:solidFill>
                <a:latin typeface="Helvetica" pitchFamily="2" charset="0"/>
              </a:rPr>
              <a:t>intereses</a:t>
            </a:r>
            <a:r>
              <a:rPr lang="en-US" dirty="0">
                <a:solidFill>
                  <a:schemeClr val="bg1"/>
                </a:solidFill>
                <a:latin typeface="Helvetica" pitchFamily="2" charset="0"/>
              </a:rPr>
              <a:t> trimestral.</a:t>
            </a:r>
          </a:p>
          <a:p>
            <a:pPr marL="285750" indent="-285750">
              <a:buFont typeface="Arial" panose="020B0604020202020204" pitchFamily="34" charset="0"/>
              <a:buChar char="•"/>
            </a:pPr>
            <a:r>
              <a:rPr lang="en-US" dirty="0">
                <a:solidFill>
                  <a:schemeClr val="bg1"/>
                </a:solidFill>
                <a:latin typeface="Helvetica" pitchFamily="2" charset="0"/>
              </a:rPr>
              <a:t>La </a:t>
            </a:r>
            <a:r>
              <a:rPr lang="en-US" dirty="0" err="1">
                <a:solidFill>
                  <a:schemeClr val="bg1"/>
                </a:solidFill>
                <a:latin typeface="Helvetica" pitchFamily="2" charset="0"/>
              </a:rPr>
              <a:t>tasa</a:t>
            </a:r>
            <a:r>
              <a:rPr lang="en-US" dirty="0">
                <a:solidFill>
                  <a:schemeClr val="bg1"/>
                </a:solidFill>
                <a:latin typeface="Helvetica" pitchFamily="2" charset="0"/>
              </a:rPr>
              <a:t> de </a:t>
            </a:r>
            <a:r>
              <a:rPr lang="en-US" dirty="0" err="1">
                <a:solidFill>
                  <a:schemeClr val="bg1"/>
                </a:solidFill>
                <a:latin typeface="Helvetica" pitchFamily="2" charset="0"/>
              </a:rPr>
              <a:t>interés</a:t>
            </a:r>
            <a:r>
              <a:rPr lang="en-US" dirty="0">
                <a:solidFill>
                  <a:schemeClr val="bg1"/>
                </a:solidFill>
                <a:latin typeface="Helvetica" pitchFamily="2" charset="0"/>
              </a:rPr>
              <a:t> final </a:t>
            </a:r>
            <a:r>
              <a:rPr lang="en-US" dirty="0" err="1">
                <a:solidFill>
                  <a:schemeClr val="bg1"/>
                </a:solidFill>
                <a:latin typeface="Helvetica" pitchFamily="2" charset="0"/>
              </a:rPr>
              <a:t>ofrecida</a:t>
            </a:r>
            <a:r>
              <a:rPr lang="en-US" dirty="0">
                <a:solidFill>
                  <a:schemeClr val="bg1"/>
                </a:solidFill>
                <a:latin typeface="Helvetica" pitchFamily="2" charset="0"/>
              </a:rPr>
              <a:t> al empresario </a:t>
            </a:r>
            <a:r>
              <a:rPr lang="en-US" dirty="0" err="1">
                <a:solidFill>
                  <a:schemeClr val="bg1"/>
                </a:solidFill>
                <a:latin typeface="Helvetica" pitchFamily="2" charset="0"/>
              </a:rPr>
              <a:t>será</a:t>
            </a:r>
            <a:r>
              <a:rPr lang="en-US" dirty="0">
                <a:solidFill>
                  <a:schemeClr val="bg1"/>
                </a:solidFill>
                <a:latin typeface="Helvetica" pitchFamily="2" charset="0"/>
              </a:rPr>
              <a:t> una </a:t>
            </a:r>
            <a:r>
              <a:rPr lang="en-US" dirty="0" err="1">
                <a:solidFill>
                  <a:schemeClr val="bg1"/>
                </a:solidFill>
                <a:latin typeface="Helvetica" pitchFamily="2" charset="0"/>
              </a:rPr>
              <a:t>negociación</a:t>
            </a:r>
            <a:r>
              <a:rPr lang="en-US" dirty="0">
                <a:solidFill>
                  <a:schemeClr val="bg1"/>
                </a:solidFill>
                <a:latin typeface="Helvetica" pitchFamily="2" charset="0"/>
              </a:rPr>
              <a:t> </a:t>
            </a:r>
            <a:r>
              <a:rPr lang="en-US" dirty="0" err="1">
                <a:solidFill>
                  <a:schemeClr val="bg1"/>
                </a:solidFill>
                <a:latin typeface="Helvetica" pitchFamily="2" charset="0"/>
              </a:rPr>
              <a:t>directa</a:t>
            </a:r>
            <a:r>
              <a:rPr lang="en-US" dirty="0">
                <a:solidFill>
                  <a:schemeClr val="bg1"/>
                </a:solidFill>
                <a:latin typeface="Helvetica" pitchFamily="2" charset="0"/>
              </a:rPr>
              <a:t> </a:t>
            </a:r>
            <a:r>
              <a:rPr lang="en-US" dirty="0" err="1">
                <a:solidFill>
                  <a:schemeClr val="bg1"/>
                </a:solidFill>
                <a:latin typeface="Helvetica" pitchFamily="2" charset="0"/>
              </a:rPr>
              <a:t>realizada</a:t>
            </a:r>
            <a:r>
              <a:rPr lang="en-US" dirty="0">
                <a:solidFill>
                  <a:schemeClr val="bg1"/>
                </a:solidFill>
                <a:latin typeface="Helvetica" pitchFamily="2" charset="0"/>
              </a:rPr>
              <a:t> entre el </a:t>
            </a:r>
            <a:r>
              <a:rPr lang="en-US" dirty="0" err="1">
                <a:solidFill>
                  <a:schemeClr val="bg1"/>
                </a:solidFill>
                <a:latin typeface="Helvetica" pitchFamily="2" charset="0"/>
              </a:rPr>
              <a:t>beneficiario</a:t>
            </a:r>
            <a:r>
              <a:rPr lang="en-US" dirty="0">
                <a:solidFill>
                  <a:schemeClr val="bg1"/>
                </a:solidFill>
                <a:latin typeface="Helvetica" pitchFamily="2" charset="0"/>
              </a:rPr>
              <a:t> final y el </a:t>
            </a:r>
            <a:r>
              <a:rPr lang="en-US" dirty="0" err="1">
                <a:solidFill>
                  <a:schemeClr val="bg1"/>
                </a:solidFill>
                <a:latin typeface="Helvetica" pitchFamily="2" charset="0"/>
              </a:rPr>
              <a:t>intermediario</a:t>
            </a:r>
            <a:r>
              <a:rPr lang="en-US" dirty="0">
                <a:solidFill>
                  <a:schemeClr val="bg1"/>
                </a:solidFill>
                <a:latin typeface="Helvetica" pitchFamily="2" charset="0"/>
              </a:rPr>
              <a:t> </a:t>
            </a:r>
            <a:r>
              <a:rPr lang="en-US" dirty="0" err="1">
                <a:solidFill>
                  <a:schemeClr val="bg1"/>
                </a:solidFill>
                <a:latin typeface="Helvetica" pitchFamily="2" charset="0"/>
              </a:rPr>
              <a:t>financiero</a:t>
            </a:r>
            <a:r>
              <a:rPr lang="en-US" dirty="0">
                <a:solidFill>
                  <a:schemeClr val="bg1"/>
                </a:solidFill>
                <a:latin typeface="Helvetica" pitchFamily="2" charset="0"/>
              </a:rPr>
              <a:t>.</a:t>
            </a:r>
          </a:p>
          <a:p>
            <a:endParaRPr lang="es-CO" sz="2400" b="1" dirty="0">
              <a:solidFill>
                <a:schemeClr val="bg1"/>
              </a:solidFill>
              <a:latin typeface="Helvetica" pitchFamily="2" charset="0"/>
            </a:endParaRPr>
          </a:p>
        </p:txBody>
      </p:sp>
    </p:spTree>
    <p:extLst>
      <p:ext uri="{BB962C8B-B14F-4D97-AF65-F5344CB8AC3E}">
        <p14:creationId xmlns:p14="http://schemas.microsoft.com/office/powerpoint/2010/main" val="24807787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D211E57-7F46-E141-A12E-A8E374CCB6A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920001" y="0"/>
            <a:ext cx="10288470" cy="6858000"/>
          </a:xfrm>
          <a:prstGeom prst="rect">
            <a:avLst/>
          </a:prstGeom>
        </p:spPr>
      </p:pic>
      <p:pic>
        <p:nvPicPr>
          <p:cNvPr id="105" name="Imagen 104" descr="Imagen que contiene computadora&#10;&#10;Descripción generada automáticamente">
            <a:extLst>
              <a:ext uri="{FF2B5EF4-FFF2-40B4-BE49-F238E27FC236}">
                <a16:creationId xmlns:a16="http://schemas.microsoft.com/office/drawing/2014/main" id="{B4A7CC98-3858-6040-96EC-9AF77C831B72}"/>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rot="10800000">
            <a:off x="-4" y="-2"/>
            <a:ext cx="9918915" cy="6989737"/>
          </a:xfrm>
          <a:prstGeom prst="rect">
            <a:avLst/>
          </a:prstGeom>
        </p:spPr>
      </p:pic>
      <p:sp>
        <p:nvSpPr>
          <p:cNvPr id="107" name="Rectángulo 106">
            <a:extLst>
              <a:ext uri="{FF2B5EF4-FFF2-40B4-BE49-F238E27FC236}">
                <a16:creationId xmlns:a16="http://schemas.microsoft.com/office/drawing/2014/main" id="{CBBDA298-9A87-F540-809A-91B33241D6DB}"/>
              </a:ext>
            </a:extLst>
          </p:cNvPr>
          <p:cNvSpPr/>
          <p:nvPr/>
        </p:nvSpPr>
        <p:spPr>
          <a:xfrm>
            <a:off x="17878" y="1017010"/>
            <a:ext cx="7529797" cy="7663636"/>
          </a:xfrm>
          <a:prstGeom prst="rect">
            <a:avLst/>
          </a:prstGeom>
        </p:spPr>
        <p:txBody>
          <a:bodyPr wrap="square">
            <a:spAutoFit/>
          </a:bodyPr>
          <a:lstStyle/>
          <a:p>
            <a:pPr marL="285750" lvl="0" indent="-285750">
              <a:buFont typeface="Arial" panose="020B0604020202020204" pitchFamily="34" charset="0"/>
              <a:buChar char="•"/>
            </a:pPr>
            <a:r>
              <a:rPr lang="es-CO" dirty="0">
                <a:solidFill>
                  <a:schemeClr val="bg1"/>
                </a:solidFill>
                <a:latin typeface="Helvetica" pitchFamily="2" charset="0"/>
              </a:rPr>
              <a:t>Es de suma importancia ligar la protección del medio ambiente con el sector de transporte por lo que se debe poner en práctica la utilización masiva de medios de transporte libres de emisión de CO2 y con una tecnología de punta que reduzca en su totalidad la huella ecológica. </a:t>
            </a:r>
            <a:endParaRPr lang="en-US" dirty="0">
              <a:solidFill>
                <a:schemeClr val="bg1"/>
              </a:solidFill>
              <a:latin typeface="Helvetica" pitchFamily="2" charset="0"/>
            </a:endParaRPr>
          </a:p>
          <a:p>
            <a:pPr marL="285750" indent="-285750">
              <a:buFont typeface="Arial" panose="020B0604020202020204" pitchFamily="34" charset="0"/>
              <a:buChar char="•"/>
            </a:pPr>
            <a:endParaRPr lang="en-US" dirty="0">
              <a:solidFill>
                <a:schemeClr val="bg1"/>
              </a:solidFill>
              <a:latin typeface="Helvetica" pitchFamily="2" charset="0"/>
            </a:endParaRPr>
          </a:p>
          <a:p>
            <a:pPr marL="285750" lvl="0" indent="-285750">
              <a:buFont typeface="Arial" panose="020B0604020202020204" pitchFamily="34" charset="0"/>
              <a:buChar char="•"/>
            </a:pPr>
            <a:r>
              <a:rPr lang="es-CO" dirty="0">
                <a:solidFill>
                  <a:schemeClr val="bg1"/>
                </a:solidFill>
                <a:latin typeface="Helvetica" pitchFamily="2" charset="0"/>
              </a:rPr>
              <a:t>Las mejoras en la infraestructura de transporte multimodal tienen efectos directos en incrementos de la competitividad y la eficiencia del sector productivo y por esta vía, un mayor crecimiento económico de largo plazo.</a:t>
            </a:r>
            <a:endParaRPr lang="en-US" dirty="0">
              <a:solidFill>
                <a:schemeClr val="bg1"/>
              </a:solidFill>
              <a:latin typeface="Helvetica" pitchFamily="2" charset="0"/>
            </a:endParaRPr>
          </a:p>
          <a:p>
            <a:pPr marL="285750" indent="-285750">
              <a:buFont typeface="Arial" panose="020B0604020202020204" pitchFamily="34" charset="0"/>
              <a:buChar char="•"/>
            </a:pPr>
            <a:endParaRPr lang="en-US" dirty="0">
              <a:solidFill>
                <a:schemeClr val="bg1"/>
              </a:solidFill>
              <a:latin typeface="Helvetica" pitchFamily="2" charset="0"/>
            </a:endParaRPr>
          </a:p>
          <a:p>
            <a:pPr marL="285750" lvl="0" indent="-285750">
              <a:buFont typeface="Arial" panose="020B0604020202020204" pitchFamily="34" charset="0"/>
              <a:buChar char="•"/>
            </a:pPr>
            <a:r>
              <a:rPr lang="es-CO" dirty="0">
                <a:solidFill>
                  <a:schemeClr val="bg1"/>
                </a:solidFill>
                <a:latin typeface="Helvetica" pitchFamily="2" charset="0"/>
              </a:rPr>
              <a:t>Una mayor inversión en infraestructura hace parte fundamental de la agenda de recuperación, dados sus fuertes encadenamientos con otros sectores de la economía y su efecto positivo sobre el empleo y el ingreso de los hogares.</a:t>
            </a:r>
            <a:r>
              <a:rPr lang="en-US" dirty="0">
                <a:solidFill>
                  <a:schemeClr val="bg1"/>
                </a:solidFill>
                <a:latin typeface="Helvetica" pitchFamily="2" charset="0"/>
              </a:rPr>
              <a:t> </a:t>
            </a:r>
          </a:p>
          <a:p>
            <a:pPr marL="285750" indent="-285750">
              <a:buFont typeface="Arial" panose="020B0604020202020204" pitchFamily="34" charset="0"/>
              <a:buChar char="•"/>
            </a:pPr>
            <a:endParaRPr lang="en-US" dirty="0">
              <a:solidFill>
                <a:schemeClr val="bg1"/>
              </a:solidFill>
              <a:latin typeface="Helvetica" pitchFamily="2" charset="0"/>
            </a:endParaRPr>
          </a:p>
          <a:p>
            <a:pPr marL="285750" lvl="0" indent="-285750">
              <a:buFont typeface="Arial" panose="020B0604020202020204" pitchFamily="34" charset="0"/>
              <a:buChar char="•"/>
            </a:pPr>
            <a:r>
              <a:rPr lang="en-US" dirty="0" err="1">
                <a:solidFill>
                  <a:schemeClr val="bg1"/>
                </a:solidFill>
                <a:latin typeface="Helvetica" pitchFamily="2" charset="0"/>
              </a:rPr>
              <a:t>Resulta</a:t>
            </a:r>
            <a:r>
              <a:rPr lang="en-US" dirty="0">
                <a:solidFill>
                  <a:schemeClr val="bg1"/>
                </a:solidFill>
                <a:latin typeface="Helvetica" pitchFamily="2" charset="0"/>
              </a:rPr>
              <a:t> fundamental </a:t>
            </a:r>
            <a:r>
              <a:rPr lang="en-US" dirty="0" err="1">
                <a:solidFill>
                  <a:schemeClr val="bg1"/>
                </a:solidFill>
                <a:latin typeface="Helvetica" pitchFamily="2" charset="0"/>
              </a:rPr>
              <a:t>conocer</a:t>
            </a:r>
            <a:r>
              <a:rPr lang="en-US" dirty="0">
                <a:solidFill>
                  <a:schemeClr val="bg1"/>
                </a:solidFill>
                <a:latin typeface="Helvetica" pitchFamily="2" charset="0"/>
              </a:rPr>
              <a:t> los </a:t>
            </a:r>
            <a:r>
              <a:rPr lang="en-US" dirty="0" err="1">
                <a:solidFill>
                  <a:schemeClr val="bg1"/>
                </a:solidFill>
                <a:latin typeface="Helvetica" pitchFamily="2" charset="0"/>
              </a:rPr>
              <a:t>impactos</a:t>
            </a:r>
            <a:r>
              <a:rPr lang="en-US" dirty="0">
                <a:solidFill>
                  <a:schemeClr val="bg1"/>
                </a:solidFill>
                <a:latin typeface="Helvetica" pitchFamily="2" charset="0"/>
              </a:rPr>
              <a:t> </a:t>
            </a:r>
            <a:r>
              <a:rPr lang="en-US" dirty="0" err="1">
                <a:solidFill>
                  <a:schemeClr val="bg1"/>
                </a:solidFill>
                <a:latin typeface="Helvetica" pitchFamily="2" charset="0"/>
              </a:rPr>
              <a:t>económicos</a:t>
            </a:r>
            <a:r>
              <a:rPr lang="en-US" dirty="0">
                <a:solidFill>
                  <a:schemeClr val="bg1"/>
                </a:solidFill>
                <a:latin typeface="Helvetica" pitchFamily="2" charset="0"/>
              </a:rPr>
              <a:t> que </a:t>
            </a:r>
            <a:r>
              <a:rPr lang="en-US" dirty="0" err="1">
                <a:solidFill>
                  <a:schemeClr val="bg1"/>
                </a:solidFill>
                <a:latin typeface="Helvetica" pitchFamily="2" charset="0"/>
              </a:rPr>
              <a:t>podrían</a:t>
            </a:r>
            <a:r>
              <a:rPr lang="en-US" dirty="0">
                <a:solidFill>
                  <a:schemeClr val="bg1"/>
                </a:solidFill>
                <a:latin typeface="Helvetica" pitchFamily="2" charset="0"/>
              </a:rPr>
              <a:t> </a:t>
            </a:r>
            <a:r>
              <a:rPr lang="en-US" dirty="0" err="1">
                <a:solidFill>
                  <a:schemeClr val="bg1"/>
                </a:solidFill>
                <a:latin typeface="Helvetica" pitchFamily="2" charset="0"/>
              </a:rPr>
              <a:t>tener</a:t>
            </a:r>
            <a:r>
              <a:rPr lang="en-US" dirty="0">
                <a:solidFill>
                  <a:schemeClr val="bg1"/>
                </a:solidFill>
                <a:latin typeface="Helvetica" pitchFamily="2" charset="0"/>
              </a:rPr>
              <a:t> los </a:t>
            </a:r>
            <a:r>
              <a:rPr lang="en-US" dirty="0" err="1">
                <a:solidFill>
                  <a:schemeClr val="bg1"/>
                </a:solidFill>
                <a:latin typeface="Helvetica" pitchFamily="2" charset="0"/>
              </a:rPr>
              <a:t>proyectos</a:t>
            </a:r>
            <a:r>
              <a:rPr lang="en-US" dirty="0">
                <a:solidFill>
                  <a:schemeClr val="bg1"/>
                </a:solidFill>
                <a:latin typeface="Helvetica" pitchFamily="2" charset="0"/>
              </a:rPr>
              <a:t> de </a:t>
            </a:r>
            <a:r>
              <a:rPr lang="en-US" dirty="0" err="1">
                <a:solidFill>
                  <a:schemeClr val="bg1"/>
                </a:solidFill>
                <a:latin typeface="Helvetica" pitchFamily="2" charset="0"/>
              </a:rPr>
              <a:t>inversión</a:t>
            </a:r>
            <a:r>
              <a:rPr lang="en-US" dirty="0">
                <a:solidFill>
                  <a:schemeClr val="bg1"/>
                </a:solidFill>
                <a:latin typeface="Helvetica" pitchFamily="2" charset="0"/>
              </a:rPr>
              <a:t> de </a:t>
            </a:r>
            <a:r>
              <a:rPr lang="en-US" dirty="0" err="1">
                <a:solidFill>
                  <a:schemeClr val="bg1"/>
                </a:solidFill>
                <a:latin typeface="Helvetica" pitchFamily="2" charset="0"/>
              </a:rPr>
              <a:t>infraestructura</a:t>
            </a:r>
            <a:r>
              <a:rPr lang="en-US" dirty="0">
                <a:solidFill>
                  <a:schemeClr val="bg1"/>
                </a:solidFill>
                <a:latin typeface="Helvetica" pitchFamily="2" charset="0"/>
              </a:rPr>
              <a:t> de </a:t>
            </a:r>
            <a:r>
              <a:rPr lang="en-US" dirty="0" err="1">
                <a:solidFill>
                  <a:schemeClr val="bg1"/>
                </a:solidFill>
                <a:latin typeface="Helvetica" pitchFamily="2" charset="0"/>
              </a:rPr>
              <a:t>transporte</a:t>
            </a:r>
            <a:r>
              <a:rPr lang="en-US" dirty="0">
                <a:solidFill>
                  <a:schemeClr val="bg1"/>
                </a:solidFill>
                <a:latin typeface="Helvetica" pitchFamily="2" charset="0"/>
              </a:rPr>
              <a:t> </a:t>
            </a:r>
            <a:r>
              <a:rPr lang="en-US" dirty="0" err="1">
                <a:solidFill>
                  <a:schemeClr val="bg1"/>
                </a:solidFill>
                <a:latin typeface="Helvetica" pitchFamily="2" charset="0"/>
              </a:rPr>
              <a:t>durante</a:t>
            </a:r>
            <a:r>
              <a:rPr lang="en-US" dirty="0">
                <a:solidFill>
                  <a:schemeClr val="bg1"/>
                </a:solidFill>
                <a:latin typeface="Helvetica" pitchFamily="2" charset="0"/>
              </a:rPr>
              <a:t> los </a:t>
            </a:r>
            <a:r>
              <a:rPr lang="en-US" dirty="0" err="1">
                <a:solidFill>
                  <a:schemeClr val="bg1"/>
                </a:solidFill>
                <a:latin typeface="Helvetica" pitchFamily="2" charset="0"/>
              </a:rPr>
              <a:t>próximos</a:t>
            </a:r>
            <a:r>
              <a:rPr lang="en-US" dirty="0">
                <a:solidFill>
                  <a:schemeClr val="bg1"/>
                </a:solidFill>
                <a:latin typeface="Helvetica" pitchFamily="2" charset="0"/>
              </a:rPr>
              <a:t> 10 </a:t>
            </a:r>
            <a:r>
              <a:rPr lang="en-US" dirty="0" err="1">
                <a:solidFill>
                  <a:schemeClr val="bg1"/>
                </a:solidFill>
                <a:latin typeface="Helvetica" pitchFamily="2" charset="0"/>
              </a:rPr>
              <a:t>años</a:t>
            </a:r>
            <a:r>
              <a:rPr lang="en-US" dirty="0">
                <a:solidFill>
                  <a:schemeClr val="bg1"/>
                </a:solidFill>
                <a:latin typeface="Helvetica" pitchFamily="2" charset="0"/>
              </a:rPr>
              <a:t>, </a:t>
            </a:r>
            <a:r>
              <a:rPr lang="en-US" dirty="0" err="1">
                <a:solidFill>
                  <a:schemeClr val="bg1"/>
                </a:solidFill>
                <a:latin typeface="Helvetica" pitchFamily="2" charset="0"/>
              </a:rPr>
              <a:t>presentados</a:t>
            </a:r>
            <a:r>
              <a:rPr lang="en-US" dirty="0">
                <a:solidFill>
                  <a:schemeClr val="bg1"/>
                </a:solidFill>
                <a:latin typeface="Helvetica" pitchFamily="2" charset="0"/>
              </a:rPr>
              <a:t> </a:t>
            </a:r>
            <a:r>
              <a:rPr lang="en-US" dirty="0" err="1">
                <a:solidFill>
                  <a:schemeClr val="bg1"/>
                </a:solidFill>
                <a:latin typeface="Helvetica" pitchFamily="2" charset="0"/>
              </a:rPr>
              <a:t>en</a:t>
            </a:r>
            <a:r>
              <a:rPr lang="en-US" dirty="0">
                <a:solidFill>
                  <a:schemeClr val="bg1"/>
                </a:solidFill>
                <a:latin typeface="Helvetica" pitchFamily="2" charset="0"/>
              </a:rPr>
              <a:t> el PMTI, que son </a:t>
            </a:r>
            <a:r>
              <a:rPr lang="en-US" dirty="0" err="1">
                <a:solidFill>
                  <a:schemeClr val="bg1"/>
                </a:solidFill>
                <a:latin typeface="Helvetica" pitchFamily="2" charset="0"/>
              </a:rPr>
              <a:t>determinantes</a:t>
            </a:r>
            <a:r>
              <a:rPr lang="en-US" dirty="0">
                <a:solidFill>
                  <a:schemeClr val="bg1"/>
                </a:solidFill>
                <a:latin typeface="Helvetica" pitchFamily="2" charset="0"/>
              </a:rPr>
              <a:t> para </a:t>
            </a:r>
            <a:r>
              <a:rPr lang="en-US" dirty="0" err="1">
                <a:solidFill>
                  <a:schemeClr val="bg1"/>
                </a:solidFill>
                <a:latin typeface="Helvetica" pitchFamily="2" charset="0"/>
              </a:rPr>
              <a:t>avanzar</a:t>
            </a:r>
            <a:r>
              <a:rPr lang="en-US" dirty="0">
                <a:solidFill>
                  <a:schemeClr val="bg1"/>
                </a:solidFill>
                <a:latin typeface="Helvetica" pitchFamily="2" charset="0"/>
              </a:rPr>
              <a:t> </a:t>
            </a:r>
            <a:r>
              <a:rPr lang="en-US" dirty="0" err="1">
                <a:solidFill>
                  <a:schemeClr val="bg1"/>
                </a:solidFill>
                <a:latin typeface="Helvetica" pitchFamily="2" charset="0"/>
              </a:rPr>
              <a:t>en</a:t>
            </a:r>
            <a:r>
              <a:rPr lang="en-US" dirty="0">
                <a:solidFill>
                  <a:schemeClr val="bg1"/>
                </a:solidFill>
                <a:latin typeface="Helvetica" pitchFamily="2" charset="0"/>
              </a:rPr>
              <a:t> el </a:t>
            </a:r>
            <a:r>
              <a:rPr lang="en-US" dirty="0" err="1">
                <a:solidFill>
                  <a:schemeClr val="bg1"/>
                </a:solidFill>
                <a:latin typeface="Helvetica" pitchFamily="2" charset="0"/>
              </a:rPr>
              <a:t>cierre</a:t>
            </a:r>
            <a:r>
              <a:rPr lang="en-US" dirty="0">
                <a:solidFill>
                  <a:schemeClr val="bg1"/>
                </a:solidFill>
                <a:latin typeface="Helvetica" pitchFamily="2" charset="0"/>
              </a:rPr>
              <a:t> de las </a:t>
            </a:r>
            <a:r>
              <a:rPr lang="en-US" dirty="0" err="1">
                <a:solidFill>
                  <a:schemeClr val="bg1"/>
                </a:solidFill>
                <a:latin typeface="Helvetica" pitchFamily="2" charset="0"/>
              </a:rPr>
              <a:t>brechas</a:t>
            </a:r>
            <a:r>
              <a:rPr lang="en-US" dirty="0">
                <a:solidFill>
                  <a:schemeClr val="bg1"/>
                </a:solidFill>
                <a:latin typeface="Helvetica" pitchFamily="2" charset="0"/>
              </a:rPr>
              <a:t> </a:t>
            </a:r>
            <a:r>
              <a:rPr lang="en-US" dirty="0" err="1">
                <a:solidFill>
                  <a:schemeClr val="bg1"/>
                </a:solidFill>
                <a:latin typeface="Helvetica" pitchFamily="2" charset="0"/>
              </a:rPr>
              <a:t>regionales</a:t>
            </a:r>
            <a:r>
              <a:rPr lang="en-US" dirty="0">
                <a:solidFill>
                  <a:schemeClr val="bg1"/>
                </a:solidFill>
                <a:latin typeface="Helvetica" pitchFamily="2" charset="0"/>
              </a:rPr>
              <a:t> y </a:t>
            </a:r>
            <a:r>
              <a:rPr lang="en-US" dirty="0" err="1">
                <a:solidFill>
                  <a:schemeClr val="bg1"/>
                </a:solidFill>
                <a:latin typeface="Helvetica" pitchFamily="2" charset="0"/>
              </a:rPr>
              <a:t>mundiales</a:t>
            </a:r>
            <a:r>
              <a:rPr lang="en-US" dirty="0">
                <a:solidFill>
                  <a:schemeClr val="bg1"/>
                </a:solidFill>
                <a:latin typeface="Helvetica" pitchFamily="2" charset="0"/>
              </a:rPr>
              <a:t> </a:t>
            </a:r>
            <a:r>
              <a:rPr lang="en-US" dirty="0" err="1">
                <a:solidFill>
                  <a:schemeClr val="bg1"/>
                </a:solidFill>
                <a:latin typeface="Helvetica" pitchFamily="2" charset="0"/>
              </a:rPr>
              <a:t>en</a:t>
            </a:r>
            <a:r>
              <a:rPr lang="en-US" dirty="0">
                <a:solidFill>
                  <a:schemeClr val="bg1"/>
                </a:solidFill>
                <a:latin typeface="Helvetica" pitchFamily="2" charset="0"/>
              </a:rPr>
              <a:t> </a:t>
            </a:r>
            <a:r>
              <a:rPr lang="en-US" dirty="0" err="1">
                <a:solidFill>
                  <a:schemeClr val="bg1"/>
                </a:solidFill>
                <a:latin typeface="Helvetica" pitchFamily="2" charset="0"/>
              </a:rPr>
              <a:t>materia</a:t>
            </a:r>
            <a:r>
              <a:rPr lang="en-US" dirty="0">
                <a:solidFill>
                  <a:schemeClr val="bg1"/>
                </a:solidFill>
                <a:latin typeface="Helvetica" pitchFamily="2" charset="0"/>
              </a:rPr>
              <a:t> de </a:t>
            </a:r>
            <a:r>
              <a:rPr lang="en-US" dirty="0" err="1">
                <a:solidFill>
                  <a:schemeClr val="bg1"/>
                </a:solidFill>
                <a:latin typeface="Helvetica" pitchFamily="2" charset="0"/>
              </a:rPr>
              <a:t>calidad</a:t>
            </a:r>
            <a:r>
              <a:rPr lang="en-US" dirty="0">
                <a:solidFill>
                  <a:schemeClr val="bg1"/>
                </a:solidFill>
                <a:latin typeface="Helvetica" pitchFamily="2" charset="0"/>
              </a:rPr>
              <a:t> de </a:t>
            </a:r>
            <a:r>
              <a:rPr lang="en-US" dirty="0" err="1">
                <a:solidFill>
                  <a:schemeClr val="bg1"/>
                </a:solidFill>
                <a:latin typeface="Helvetica" pitchFamily="2" charset="0"/>
              </a:rPr>
              <a:t>vías</a:t>
            </a:r>
            <a:r>
              <a:rPr lang="en-US" dirty="0">
                <a:solidFill>
                  <a:schemeClr val="bg1"/>
                </a:solidFill>
                <a:latin typeface="Helvetica" pitchFamily="2" charset="0"/>
              </a:rPr>
              <a:t>, </a:t>
            </a:r>
            <a:r>
              <a:rPr lang="en-US" dirty="0" err="1">
                <a:solidFill>
                  <a:schemeClr val="bg1"/>
                </a:solidFill>
                <a:latin typeface="Helvetica" pitchFamily="2" charset="0"/>
              </a:rPr>
              <a:t>puertos</a:t>
            </a:r>
            <a:r>
              <a:rPr lang="en-US" dirty="0">
                <a:solidFill>
                  <a:schemeClr val="bg1"/>
                </a:solidFill>
                <a:latin typeface="Helvetica" pitchFamily="2" charset="0"/>
              </a:rPr>
              <a:t> y </a:t>
            </a:r>
            <a:r>
              <a:rPr lang="en-US" dirty="0" err="1">
                <a:solidFill>
                  <a:schemeClr val="bg1"/>
                </a:solidFill>
                <a:latin typeface="Helvetica" pitchFamily="2" charset="0"/>
              </a:rPr>
              <a:t>aeropuertos</a:t>
            </a:r>
            <a:r>
              <a:rPr lang="en-US" dirty="0">
                <a:solidFill>
                  <a:schemeClr val="bg1"/>
                </a:solidFill>
                <a:latin typeface="Helvetica" pitchFamily="2" charset="0"/>
              </a:rPr>
              <a:t>. </a:t>
            </a:r>
          </a:p>
          <a:p>
            <a:r>
              <a:rPr lang="en-US" dirty="0"/>
              <a:t> </a:t>
            </a:r>
          </a:p>
          <a:p>
            <a:r>
              <a:rPr lang="es-ES" dirty="0"/>
              <a:t> </a:t>
            </a:r>
            <a:endParaRPr lang="en-US" dirty="0"/>
          </a:p>
          <a:p>
            <a:pPr>
              <a:defRPr/>
            </a:pPr>
            <a:endParaRPr lang="en-US" sz="2000" b="1" dirty="0"/>
          </a:p>
          <a:p>
            <a:pPr>
              <a:defRPr/>
            </a:pPr>
            <a:endParaRPr lang="en-US" sz="2000" dirty="0">
              <a:solidFill>
                <a:schemeClr val="bg1"/>
              </a:solidFill>
              <a:latin typeface="Helvetica" pitchFamily="2" charset="0"/>
              <a:cs typeface="BigNoodleTitling"/>
            </a:endParaRPr>
          </a:p>
          <a:p>
            <a:pPr>
              <a:defRPr/>
            </a:pPr>
            <a:endParaRPr lang="es-ES" sz="2000" dirty="0">
              <a:solidFill>
                <a:schemeClr val="bg1"/>
              </a:solidFill>
              <a:latin typeface="Helvetica" pitchFamily="2" charset="0"/>
              <a:cs typeface="BigNoodleTitling"/>
            </a:endParaRPr>
          </a:p>
        </p:txBody>
      </p:sp>
      <p:sp>
        <p:nvSpPr>
          <p:cNvPr id="106" name="CuadroTexto 105">
            <a:extLst>
              <a:ext uri="{FF2B5EF4-FFF2-40B4-BE49-F238E27FC236}">
                <a16:creationId xmlns:a16="http://schemas.microsoft.com/office/drawing/2014/main" id="{0F4F60B4-A06C-CE44-AB6B-FB7DC701A0FB}"/>
              </a:ext>
            </a:extLst>
          </p:cNvPr>
          <p:cNvSpPr txBox="1"/>
          <p:nvPr/>
        </p:nvSpPr>
        <p:spPr>
          <a:xfrm>
            <a:off x="17878" y="412414"/>
            <a:ext cx="3804247" cy="584775"/>
          </a:xfrm>
          <a:prstGeom prst="rect">
            <a:avLst/>
          </a:prstGeom>
          <a:noFill/>
        </p:spPr>
        <p:txBody>
          <a:bodyPr wrap="none" rtlCol="0">
            <a:spAutoFit/>
          </a:bodyPr>
          <a:lstStyle/>
          <a:p>
            <a:r>
              <a:rPr lang="es-CO" sz="3200" b="1" dirty="0">
                <a:solidFill>
                  <a:schemeClr val="bg1"/>
                </a:solidFill>
                <a:latin typeface="Helvetica" pitchFamily="2" charset="0"/>
              </a:rPr>
              <a:t>Recomendaciones</a:t>
            </a:r>
          </a:p>
        </p:txBody>
      </p:sp>
    </p:spTree>
    <p:extLst>
      <p:ext uri="{BB962C8B-B14F-4D97-AF65-F5344CB8AC3E}">
        <p14:creationId xmlns:p14="http://schemas.microsoft.com/office/powerpoint/2010/main" val="13524032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7AD93B88-86E8-6E4B-BCD9-89638032F05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887123" y="0"/>
            <a:ext cx="10287000" cy="6858000"/>
          </a:xfrm>
          <a:prstGeom prst="rect">
            <a:avLst/>
          </a:prstGeom>
        </p:spPr>
      </p:pic>
      <p:pic>
        <p:nvPicPr>
          <p:cNvPr id="105" name="Imagen 104" descr="Imagen que contiene computadora&#10;&#10;Descripción generada automáticamente">
            <a:extLst>
              <a:ext uri="{FF2B5EF4-FFF2-40B4-BE49-F238E27FC236}">
                <a16:creationId xmlns:a16="http://schemas.microsoft.com/office/drawing/2014/main" id="{B4A7CC98-3858-6040-96EC-9AF77C831B72}"/>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rot="10800000">
            <a:off x="-3" y="-52605"/>
            <a:ext cx="9965411" cy="7144348"/>
          </a:xfrm>
          <a:prstGeom prst="rect">
            <a:avLst/>
          </a:prstGeom>
        </p:spPr>
      </p:pic>
      <p:sp>
        <p:nvSpPr>
          <p:cNvPr id="107" name="Rectángulo 106">
            <a:extLst>
              <a:ext uri="{FF2B5EF4-FFF2-40B4-BE49-F238E27FC236}">
                <a16:creationId xmlns:a16="http://schemas.microsoft.com/office/drawing/2014/main" id="{CBBDA298-9A87-F540-809A-91B33241D6DB}"/>
              </a:ext>
            </a:extLst>
          </p:cNvPr>
          <p:cNvSpPr/>
          <p:nvPr/>
        </p:nvSpPr>
        <p:spPr>
          <a:xfrm>
            <a:off x="17877" y="1112677"/>
            <a:ext cx="7560793" cy="8494633"/>
          </a:xfrm>
          <a:prstGeom prst="rect">
            <a:avLst/>
          </a:prstGeom>
        </p:spPr>
        <p:txBody>
          <a:bodyPr wrap="square">
            <a:spAutoFit/>
          </a:bodyPr>
          <a:lstStyle/>
          <a:p>
            <a:pPr marL="285750" indent="-285750">
              <a:buFont typeface="Arial" panose="020B0604020202020204" pitchFamily="34" charset="0"/>
              <a:buChar char="•"/>
            </a:pPr>
            <a:r>
              <a:rPr lang="en-US" dirty="0">
                <a:solidFill>
                  <a:schemeClr val="bg1"/>
                </a:solidFill>
                <a:latin typeface="Helvetica" pitchFamily="2" charset="0"/>
              </a:rPr>
              <a:t>Dada la </a:t>
            </a:r>
            <a:r>
              <a:rPr lang="en-US" dirty="0" err="1">
                <a:solidFill>
                  <a:schemeClr val="bg1"/>
                </a:solidFill>
                <a:latin typeface="Helvetica" pitchFamily="2" charset="0"/>
              </a:rPr>
              <a:t>magnitud</a:t>
            </a:r>
            <a:r>
              <a:rPr lang="en-US" dirty="0">
                <a:solidFill>
                  <a:schemeClr val="bg1"/>
                </a:solidFill>
                <a:latin typeface="Helvetica" pitchFamily="2" charset="0"/>
              </a:rPr>
              <a:t> del PMTI y la </a:t>
            </a:r>
            <a:r>
              <a:rPr lang="en-US" dirty="0" err="1">
                <a:solidFill>
                  <a:schemeClr val="bg1"/>
                </a:solidFill>
                <a:latin typeface="Helvetica" pitchFamily="2" charset="0"/>
              </a:rPr>
              <a:t>necesidad</a:t>
            </a:r>
            <a:r>
              <a:rPr lang="en-US" dirty="0">
                <a:solidFill>
                  <a:schemeClr val="bg1"/>
                </a:solidFill>
                <a:latin typeface="Helvetica" pitchFamily="2" charset="0"/>
              </a:rPr>
              <a:t> de </a:t>
            </a:r>
            <a:r>
              <a:rPr lang="en-US" dirty="0" err="1">
                <a:solidFill>
                  <a:schemeClr val="bg1"/>
                </a:solidFill>
                <a:latin typeface="Helvetica" pitchFamily="2" charset="0"/>
              </a:rPr>
              <a:t>cuantiosos</a:t>
            </a:r>
            <a:r>
              <a:rPr lang="en-US" dirty="0">
                <a:solidFill>
                  <a:schemeClr val="bg1"/>
                </a:solidFill>
                <a:latin typeface="Helvetica" pitchFamily="2" charset="0"/>
              </a:rPr>
              <a:t> </a:t>
            </a:r>
            <a:r>
              <a:rPr lang="en-US" dirty="0" err="1">
                <a:solidFill>
                  <a:schemeClr val="bg1"/>
                </a:solidFill>
                <a:latin typeface="Helvetica" pitchFamily="2" charset="0"/>
              </a:rPr>
              <a:t>recursos</a:t>
            </a:r>
            <a:r>
              <a:rPr lang="en-US" dirty="0">
                <a:solidFill>
                  <a:schemeClr val="bg1"/>
                </a:solidFill>
                <a:latin typeface="Helvetica" pitchFamily="2" charset="0"/>
              </a:rPr>
              <a:t>, es </a:t>
            </a:r>
            <a:r>
              <a:rPr lang="en-US" dirty="0" err="1">
                <a:solidFill>
                  <a:schemeClr val="bg1"/>
                </a:solidFill>
                <a:latin typeface="Helvetica" pitchFamily="2" charset="0"/>
              </a:rPr>
              <a:t>necesario</a:t>
            </a:r>
            <a:r>
              <a:rPr lang="en-US" dirty="0">
                <a:solidFill>
                  <a:schemeClr val="bg1"/>
                </a:solidFill>
                <a:latin typeface="Helvetica" pitchFamily="2" charset="0"/>
              </a:rPr>
              <a:t> </a:t>
            </a:r>
            <a:r>
              <a:rPr lang="en-US" dirty="0" err="1">
                <a:solidFill>
                  <a:schemeClr val="bg1"/>
                </a:solidFill>
                <a:latin typeface="Helvetica" pitchFamily="2" charset="0"/>
              </a:rPr>
              <a:t>diversificar</a:t>
            </a:r>
            <a:r>
              <a:rPr lang="en-US" dirty="0">
                <a:solidFill>
                  <a:schemeClr val="bg1"/>
                </a:solidFill>
                <a:latin typeface="Helvetica" pitchFamily="2" charset="0"/>
              </a:rPr>
              <a:t> y </a:t>
            </a:r>
            <a:r>
              <a:rPr lang="en-US" dirty="0" err="1">
                <a:solidFill>
                  <a:schemeClr val="bg1"/>
                </a:solidFill>
                <a:latin typeface="Helvetica" pitchFamily="2" charset="0"/>
              </a:rPr>
              <a:t>aumentar</a:t>
            </a:r>
            <a:r>
              <a:rPr lang="en-US" dirty="0">
                <a:solidFill>
                  <a:schemeClr val="bg1"/>
                </a:solidFill>
                <a:latin typeface="Helvetica" pitchFamily="2" charset="0"/>
              </a:rPr>
              <a:t> sus </a:t>
            </a:r>
            <a:r>
              <a:rPr lang="en-US" dirty="0" err="1">
                <a:solidFill>
                  <a:schemeClr val="bg1"/>
                </a:solidFill>
                <a:latin typeface="Helvetica" pitchFamily="2" charset="0"/>
              </a:rPr>
              <a:t>fuentes</a:t>
            </a:r>
            <a:r>
              <a:rPr lang="en-US" dirty="0">
                <a:solidFill>
                  <a:schemeClr val="bg1"/>
                </a:solidFill>
                <a:latin typeface="Helvetica" pitchFamily="2" charset="0"/>
              </a:rPr>
              <a:t> de </a:t>
            </a:r>
            <a:r>
              <a:rPr lang="en-US" dirty="0" err="1">
                <a:solidFill>
                  <a:schemeClr val="bg1"/>
                </a:solidFill>
                <a:latin typeface="Helvetica" pitchFamily="2" charset="0"/>
              </a:rPr>
              <a:t>pago</a:t>
            </a:r>
            <a:r>
              <a:rPr lang="en-US" dirty="0">
                <a:solidFill>
                  <a:schemeClr val="bg1"/>
                </a:solidFill>
                <a:latin typeface="Helvetica" pitchFamily="2" charset="0"/>
              </a:rPr>
              <a:t>, para </a:t>
            </a:r>
            <a:r>
              <a:rPr lang="en-US" dirty="0" err="1">
                <a:solidFill>
                  <a:schemeClr val="bg1"/>
                </a:solidFill>
                <a:latin typeface="Helvetica" pitchFamily="2" charset="0"/>
              </a:rPr>
              <a:t>asegurar</a:t>
            </a:r>
            <a:r>
              <a:rPr lang="en-US" dirty="0">
                <a:solidFill>
                  <a:schemeClr val="bg1"/>
                </a:solidFill>
                <a:latin typeface="Helvetica" pitchFamily="2" charset="0"/>
              </a:rPr>
              <a:t> la </a:t>
            </a:r>
            <a:r>
              <a:rPr lang="en-US" dirty="0" err="1">
                <a:solidFill>
                  <a:schemeClr val="bg1"/>
                </a:solidFill>
                <a:latin typeface="Helvetica" pitchFamily="2" charset="0"/>
              </a:rPr>
              <a:t>recuperación</a:t>
            </a:r>
            <a:r>
              <a:rPr lang="en-US" dirty="0">
                <a:solidFill>
                  <a:schemeClr val="bg1"/>
                </a:solidFill>
                <a:latin typeface="Helvetica" pitchFamily="2" charset="0"/>
              </a:rPr>
              <a:t> de las </a:t>
            </a:r>
            <a:r>
              <a:rPr lang="en-US" dirty="0" err="1">
                <a:solidFill>
                  <a:schemeClr val="bg1"/>
                </a:solidFill>
                <a:latin typeface="Helvetica" pitchFamily="2" charset="0"/>
              </a:rPr>
              <a:t>inversiones</a:t>
            </a:r>
            <a:r>
              <a:rPr lang="en-US" dirty="0">
                <a:solidFill>
                  <a:schemeClr val="bg1"/>
                </a:solidFill>
                <a:latin typeface="Helvetica" pitchFamily="2" charset="0"/>
              </a:rPr>
              <a:t> y el </a:t>
            </a:r>
            <a:r>
              <a:rPr lang="en-US" dirty="0" err="1">
                <a:solidFill>
                  <a:schemeClr val="bg1"/>
                </a:solidFill>
                <a:latin typeface="Helvetica" pitchFamily="2" charset="0"/>
              </a:rPr>
              <a:t>mantenimiento</a:t>
            </a:r>
            <a:r>
              <a:rPr lang="en-US" dirty="0">
                <a:solidFill>
                  <a:schemeClr val="bg1"/>
                </a:solidFill>
                <a:latin typeface="Helvetica" pitchFamily="2" charset="0"/>
              </a:rPr>
              <a:t> de la </a:t>
            </a:r>
            <a:r>
              <a:rPr lang="en-US" dirty="0" err="1">
                <a:solidFill>
                  <a:schemeClr val="bg1"/>
                </a:solidFill>
                <a:latin typeface="Helvetica" pitchFamily="2" charset="0"/>
              </a:rPr>
              <a:t>infraestructura</a:t>
            </a:r>
            <a:r>
              <a:rPr lang="en-US" dirty="0">
                <a:solidFill>
                  <a:schemeClr val="bg1"/>
                </a:solidFill>
                <a:latin typeface="Helvetica" pitchFamily="2" charset="0"/>
              </a:rPr>
              <a:t>.</a:t>
            </a:r>
          </a:p>
          <a:p>
            <a:endParaRPr lang="en-US" dirty="0">
              <a:solidFill>
                <a:schemeClr val="bg1"/>
              </a:solidFill>
              <a:latin typeface="Helvetica" pitchFamily="2" charset="0"/>
            </a:endParaRPr>
          </a:p>
          <a:p>
            <a:pPr marL="285750" lvl="0" indent="-285750">
              <a:buFont typeface="Arial" panose="020B0604020202020204" pitchFamily="34" charset="0"/>
              <a:buChar char="•"/>
            </a:pPr>
            <a:r>
              <a:rPr lang="en-US" dirty="0" err="1">
                <a:solidFill>
                  <a:schemeClr val="bg1"/>
                </a:solidFill>
                <a:latin typeface="Helvetica" pitchFamily="2" charset="0"/>
              </a:rPr>
              <a:t>Apoyar</a:t>
            </a:r>
            <a:r>
              <a:rPr lang="en-US" dirty="0">
                <a:solidFill>
                  <a:schemeClr val="bg1"/>
                </a:solidFill>
                <a:latin typeface="Helvetica" pitchFamily="2" charset="0"/>
              </a:rPr>
              <a:t> y </a:t>
            </a:r>
            <a:r>
              <a:rPr lang="en-US" dirty="0" err="1">
                <a:solidFill>
                  <a:schemeClr val="bg1"/>
                </a:solidFill>
                <a:latin typeface="Helvetica" pitchFamily="2" charset="0"/>
              </a:rPr>
              <a:t>promover</a:t>
            </a:r>
            <a:r>
              <a:rPr lang="en-US" dirty="0">
                <a:solidFill>
                  <a:schemeClr val="bg1"/>
                </a:solidFill>
                <a:latin typeface="Helvetica" pitchFamily="2" charset="0"/>
              </a:rPr>
              <a:t> la </a:t>
            </a:r>
            <a:r>
              <a:rPr lang="en-US" dirty="0" err="1">
                <a:solidFill>
                  <a:schemeClr val="bg1"/>
                </a:solidFill>
                <a:latin typeface="Helvetica" pitchFamily="2" charset="0"/>
              </a:rPr>
              <a:t>colaboración</a:t>
            </a:r>
            <a:r>
              <a:rPr lang="en-US" dirty="0">
                <a:solidFill>
                  <a:schemeClr val="bg1"/>
                </a:solidFill>
                <a:latin typeface="Helvetica" pitchFamily="2" charset="0"/>
              </a:rPr>
              <a:t> entre el </a:t>
            </a:r>
            <a:r>
              <a:rPr lang="en-US" dirty="0" err="1">
                <a:solidFill>
                  <a:schemeClr val="bg1"/>
                </a:solidFill>
                <a:latin typeface="Helvetica" pitchFamily="2" charset="0"/>
              </a:rPr>
              <a:t>Gobierno</a:t>
            </a:r>
            <a:r>
              <a:rPr lang="en-US" dirty="0">
                <a:solidFill>
                  <a:schemeClr val="bg1"/>
                </a:solidFill>
                <a:latin typeface="Helvetica" pitchFamily="2" charset="0"/>
              </a:rPr>
              <a:t> </a:t>
            </a:r>
            <a:r>
              <a:rPr lang="en-US" dirty="0" err="1">
                <a:solidFill>
                  <a:schemeClr val="bg1"/>
                </a:solidFill>
                <a:latin typeface="Helvetica" pitchFamily="2" charset="0"/>
              </a:rPr>
              <a:t>nacional</a:t>
            </a:r>
            <a:r>
              <a:rPr lang="en-US" dirty="0">
                <a:solidFill>
                  <a:schemeClr val="bg1"/>
                </a:solidFill>
                <a:latin typeface="Helvetica" pitchFamily="2" charset="0"/>
              </a:rPr>
              <a:t> y los </a:t>
            </a:r>
            <a:r>
              <a:rPr lang="en-US" dirty="0" err="1">
                <a:solidFill>
                  <a:schemeClr val="bg1"/>
                </a:solidFill>
                <a:latin typeface="Helvetica" pitchFamily="2" charset="0"/>
              </a:rPr>
              <a:t>territorios</a:t>
            </a:r>
            <a:r>
              <a:rPr lang="en-US" dirty="0">
                <a:solidFill>
                  <a:schemeClr val="bg1"/>
                </a:solidFill>
                <a:latin typeface="Helvetica" pitchFamily="2" charset="0"/>
              </a:rPr>
              <a:t>, con el fin de </a:t>
            </a:r>
            <a:r>
              <a:rPr lang="en-US" dirty="0" err="1">
                <a:solidFill>
                  <a:schemeClr val="bg1"/>
                </a:solidFill>
                <a:latin typeface="Helvetica" pitchFamily="2" charset="0"/>
              </a:rPr>
              <a:t>poner</a:t>
            </a:r>
            <a:r>
              <a:rPr lang="en-US" dirty="0">
                <a:solidFill>
                  <a:schemeClr val="bg1"/>
                </a:solidFill>
                <a:latin typeface="Helvetica" pitchFamily="2" charset="0"/>
              </a:rPr>
              <a:t> </a:t>
            </a:r>
            <a:r>
              <a:rPr lang="en-US" dirty="0" err="1">
                <a:solidFill>
                  <a:schemeClr val="bg1"/>
                </a:solidFill>
                <a:latin typeface="Helvetica" pitchFamily="2" charset="0"/>
              </a:rPr>
              <a:t>en</a:t>
            </a:r>
            <a:r>
              <a:rPr lang="en-US" dirty="0">
                <a:solidFill>
                  <a:schemeClr val="bg1"/>
                </a:solidFill>
                <a:latin typeface="Helvetica" pitchFamily="2" charset="0"/>
              </a:rPr>
              <a:t> </a:t>
            </a:r>
            <a:r>
              <a:rPr lang="en-US" dirty="0" err="1">
                <a:solidFill>
                  <a:schemeClr val="bg1"/>
                </a:solidFill>
                <a:latin typeface="Helvetica" pitchFamily="2" charset="0"/>
              </a:rPr>
              <a:t>funcionamiento</a:t>
            </a:r>
            <a:r>
              <a:rPr lang="en-US" dirty="0">
                <a:solidFill>
                  <a:schemeClr val="bg1"/>
                </a:solidFill>
                <a:latin typeface="Helvetica" pitchFamily="2" charset="0"/>
              </a:rPr>
              <a:t> </a:t>
            </a:r>
            <a:r>
              <a:rPr lang="en-US" dirty="0" err="1">
                <a:solidFill>
                  <a:schemeClr val="bg1"/>
                </a:solidFill>
                <a:latin typeface="Helvetica" pitchFamily="2" charset="0"/>
              </a:rPr>
              <a:t>instrumentos</a:t>
            </a:r>
            <a:r>
              <a:rPr lang="en-US" dirty="0">
                <a:solidFill>
                  <a:schemeClr val="bg1"/>
                </a:solidFill>
                <a:latin typeface="Helvetica" pitchFamily="2" charset="0"/>
              </a:rPr>
              <a:t> de </a:t>
            </a:r>
            <a:r>
              <a:rPr lang="en-US" dirty="0" err="1">
                <a:solidFill>
                  <a:schemeClr val="bg1"/>
                </a:solidFill>
                <a:latin typeface="Helvetica" pitchFamily="2" charset="0"/>
              </a:rPr>
              <a:t>captura</a:t>
            </a:r>
            <a:r>
              <a:rPr lang="en-US" dirty="0">
                <a:solidFill>
                  <a:schemeClr val="bg1"/>
                </a:solidFill>
                <a:latin typeface="Helvetica" pitchFamily="2" charset="0"/>
              </a:rPr>
              <a:t> de valor del </a:t>
            </a:r>
            <a:r>
              <a:rPr lang="en-US" dirty="0" err="1">
                <a:solidFill>
                  <a:schemeClr val="bg1"/>
                </a:solidFill>
                <a:latin typeface="Helvetica" pitchFamily="2" charset="0"/>
              </a:rPr>
              <a:t>suelo</a:t>
            </a:r>
            <a:r>
              <a:rPr lang="en-US" dirty="0">
                <a:solidFill>
                  <a:schemeClr val="bg1"/>
                </a:solidFill>
                <a:latin typeface="Helvetica" pitchFamily="2" charset="0"/>
              </a:rPr>
              <a:t>, </a:t>
            </a:r>
            <a:r>
              <a:rPr lang="en-US" dirty="0" err="1">
                <a:solidFill>
                  <a:schemeClr val="bg1"/>
                </a:solidFill>
                <a:latin typeface="Helvetica" pitchFamily="2" charset="0"/>
              </a:rPr>
              <a:t>especialmente</a:t>
            </a:r>
            <a:r>
              <a:rPr lang="en-US" dirty="0">
                <a:solidFill>
                  <a:schemeClr val="bg1"/>
                </a:solidFill>
                <a:latin typeface="Helvetica" pitchFamily="2" charset="0"/>
              </a:rPr>
              <a:t> las </a:t>
            </a:r>
            <a:r>
              <a:rPr lang="en-US" dirty="0" err="1">
                <a:solidFill>
                  <a:schemeClr val="bg1"/>
                </a:solidFill>
                <a:latin typeface="Helvetica" pitchFamily="2" charset="0"/>
              </a:rPr>
              <a:t>plusvalías</a:t>
            </a:r>
            <a:r>
              <a:rPr lang="en-US" dirty="0">
                <a:solidFill>
                  <a:schemeClr val="bg1"/>
                </a:solidFill>
                <a:latin typeface="Helvetica" pitchFamily="2" charset="0"/>
              </a:rPr>
              <a:t> y la </a:t>
            </a:r>
            <a:r>
              <a:rPr lang="en-US" dirty="0" err="1">
                <a:solidFill>
                  <a:schemeClr val="bg1"/>
                </a:solidFill>
                <a:latin typeface="Helvetica" pitchFamily="2" charset="0"/>
              </a:rPr>
              <a:t>contribución</a:t>
            </a:r>
            <a:r>
              <a:rPr lang="en-US" dirty="0">
                <a:solidFill>
                  <a:schemeClr val="bg1"/>
                </a:solidFill>
                <a:latin typeface="Helvetica" pitchFamily="2" charset="0"/>
              </a:rPr>
              <a:t> </a:t>
            </a:r>
            <a:r>
              <a:rPr lang="en-US" dirty="0" err="1">
                <a:solidFill>
                  <a:schemeClr val="bg1"/>
                </a:solidFill>
                <a:latin typeface="Helvetica" pitchFamily="2" charset="0"/>
              </a:rPr>
              <a:t>nacional</a:t>
            </a:r>
            <a:r>
              <a:rPr lang="en-US" dirty="0">
                <a:solidFill>
                  <a:schemeClr val="bg1"/>
                </a:solidFill>
                <a:latin typeface="Helvetica" pitchFamily="2" charset="0"/>
              </a:rPr>
              <a:t> de </a:t>
            </a:r>
            <a:r>
              <a:rPr lang="en-US" dirty="0" err="1">
                <a:solidFill>
                  <a:schemeClr val="bg1"/>
                </a:solidFill>
                <a:latin typeface="Helvetica" pitchFamily="2" charset="0"/>
              </a:rPr>
              <a:t>valorización</a:t>
            </a:r>
            <a:r>
              <a:rPr lang="en-US" dirty="0">
                <a:solidFill>
                  <a:schemeClr val="bg1"/>
                </a:solidFill>
                <a:latin typeface="Helvetica" pitchFamily="2" charset="0"/>
              </a:rPr>
              <a:t>. </a:t>
            </a:r>
          </a:p>
          <a:p>
            <a:pPr marL="285750" lvl="0" indent="-285750">
              <a:buFont typeface="Arial" panose="020B0604020202020204" pitchFamily="34" charset="0"/>
              <a:buChar char="•"/>
            </a:pPr>
            <a:endParaRPr lang="en-US" dirty="0">
              <a:solidFill>
                <a:schemeClr val="bg1"/>
              </a:solidFill>
              <a:latin typeface="Helvetica" pitchFamily="2" charset="0"/>
            </a:endParaRPr>
          </a:p>
          <a:p>
            <a:pPr marL="285750" lvl="0" indent="-285750">
              <a:buFont typeface="Arial" panose="020B0604020202020204" pitchFamily="34" charset="0"/>
              <a:buChar char="•"/>
            </a:pPr>
            <a:r>
              <a:rPr lang="es-ES_tradnl" dirty="0">
                <a:solidFill>
                  <a:schemeClr val="bg1"/>
                </a:solidFill>
                <a:latin typeface="Helvetica" pitchFamily="2" charset="0"/>
              </a:rPr>
              <a:t>Ampliación de la base de financiadores disponibles en el largo plazo, como los fondos de pensiones y aseguradoras.</a:t>
            </a:r>
            <a:endParaRPr lang="en-US" dirty="0">
              <a:solidFill>
                <a:schemeClr val="bg1"/>
              </a:solidFill>
              <a:latin typeface="Helvetica" pitchFamily="2" charset="0"/>
            </a:endParaRPr>
          </a:p>
          <a:p>
            <a:pPr lvl="0"/>
            <a:endParaRPr lang="es-ES_tradnl" dirty="0">
              <a:solidFill>
                <a:schemeClr val="bg1"/>
              </a:solidFill>
              <a:latin typeface="Helvetica" pitchFamily="2" charset="0"/>
            </a:endParaRPr>
          </a:p>
          <a:p>
            <a:pPr marL="285750" lvl="0" indent="-285750">
              <a:buFont typeface="Arial" panose="020B0604020202020204" pitchFamily="34" charset="0"/>
              <a:buChar char="•"/>
            </a:pPr>
            <a:r>
              <a:rPr lang="es-ES_tradnl" dirty="0">
                <a:solidFill>
                  <a:schemeClr val="bg1"/>
                </a:solidFill>
                <a:latin typeface="Helvetica" pitchFamily="2" charset="0"/>
              </a:rPr>
              <a:t>Profundizar el mercado de valores para la creación de instrumentos a largo plazo.</a:t>
            </a:r>
            <a:endParaRPr lang="en-US" dirty="0">
              <a:solidFill>
                <a:schemeClr val="bg1"/>
              </a:solidFill>
              <a:latin typeface="Helvetica" pitchFamily="2" charset="0"/>
            </a:endParaRPr>
          </a:p>
          <a:p>
            <a:pPr lvl="0"/>
            <a:endParaRPr lang="es-ES" dirty="0">
              <a:solidFill>
                <a:schemeClr val="bg1"/>
              </a:solidFill>
              <a:latin typeface="Helvetica" pitchFamily="2" charset="0"/>
            </a:endParaRPr>
          </a:p>
          <a:p>
            <a:pPr marL="285750" lvl="0" indent="-285750">
              <a:buFont typeface="Arial" panose="020B0604020202020204" pitchFamily="34" charset="0"/>
              <a:buChar char="•"/>
            </a:pPr>
            <a:r>
              <a:rPr lang="es-ES" dirty="0">
                <a:solidFill>
                  <a:schemeClr val="bg1"/>
                </a:solidFill>
                <a:latin typeface="Helvetica" pitchFamily="2" charset="0"/>
              </a:rPr>
              <a:t>Se convierte en estratégico para el desarrollo del sector que </a:t>
            </a:r>
            <a:r>
              <a:rPr lang="es-ES" dirty="0" err="1">
                <a:solidFill>
                  <a:schemeClr val="bg1"/>
                </a:solidFill>
                <a:latin typeface="Helvetica" pitchFamily="2" charset="0"/>
              </a:rPr>
              <a:t>Findeter</a:t>
            </a:r>
            <a:r>
              <a:rPr lang="es-ES" dirty="0">
                <a:solidFill>
                  <a:schemeClr val="bg1"/>
                </a:solidFill>
                <a:latin typeface="Helvetica" pitchFamily="2" charset="0"/>
              </a:rPr>
              <a:t> mantenga una línea de crédito de forma permanente que junto con el Ministerio de Transporte apoye la reactivación luego de un difícil momento económico derivado por la pandemia y el estallido social del país.</a:t>
            </a:r>
            <a:endParaRPr lang="en-US" dirty="0">
              <a:solidFill>
                <a:schemeClr val="bg1"/>
              </a:solidFill>
              <a:latin typeface="Helvetica" pitchFamily="2" charset="0"/>
            </a:endParaRPr>
          </a:p>
          <a:p>
            <a:r>
              <a:rPr lang="es-ES" dirty="0">
                <a:solidFill>
                  <a:schemeClr val="bg1"/>
                </a:solidFill>
              </a:rPr>
              <a:t> </a:t>
            </a:r>
            <a:endParaRPr lang="en-US" dirty="0">
              <a:solidFill>
                <a:schemeClr val="bg1"/>
              </a:solidFill>
            </a:endParaRPr>
          </a:p>
          <a:p>
            <a:pPr lvl="0"/>
            <a:endParaRPr lang="en-US" dirty="0"/>
          </a:p>
          <a:p>
            <a:endParaRPr lang="en-US" dirty="0"/>
          </a:p>
          <a:p>
            <a:r>
              <a:rPr lang="es-ES" dirty="0"/>
              <a:t> </a:t>
            </a:r>
            <a:endParaRPr lang="en-US" dirty="0"/>
          </a:p>
          <a:p>
            <a:pPr lvl="0"/>
            <a:endParaRPr lang="en-US" dirty="0"/>
          </a:p>
          <a:p>
            <a:pPr lvl="0"/>
            <a:endParaRPr lang="en-US" dirty="0"/>
          </a:p>
          <a:p>
            <a:pPr>
              <a:defRPr/>
            </a:pPr>
            <a:endParaRPr lang="en-US" sz="2000" b="1" dirty="0"/>
          </a:p>
          <a:p>
            <a:pPr>
              <a:defRPr/>
            </a:pPr>
            <a:endParaRPr lang="en-US" sz="2000" dirty="0">
              <a:solidFill>
                <a:schemeClr val="bg1"/>
              </a:solidFill>
              <a:latin typeface="Helvetica" pitchFamily="2" charset="0"/>
              <a:cs typeface="BigNoodleTitling"/>
            </a:endParaRPr>
          </a:p>
          <a:p>
            <a:pPr>
              <a:defRPr/>
            </a:pPr>
            <a:endParaRPr lang="es-ES" sz="2000" dirty="0">
              <a:solidFill>
                <a:schemeClr val="bg1"/>
              </a:solidFill>
              <a:latin typeface="Helvetica" pitchFamily="2" charset="0"/>
              <a:cs typeface="BigNoodleTitling"/>
            </a:endParaRPr>
          </a:p>
        </p:txBody>
      </p:sp>
      <p:sp>
        <p:nvSpPr>
          <p:cNvPr id="106" name="CuadroTexto 105">
            <a:extLst>
              <a:ext uri="{FF2B5EF4-FFF2-40B4-BE49-F238E27FC236}">
                <a16:creationId xmlns:a16="http://schemas.microsoft.com/office/drawing/2014/main" id="{0F4F60B4-A06C-CE44-AB6B-FB7DC701A0FB}"/>
              </a:ext>
            </a:extLst>
          </p:cNvPr>
          <p:cNvSpPr txBox="1"/>
          <p:nvPr/>
        </p:nvSpPr>
        <p:spPr>
          <a:xfrm>
            <a:off x="538827" y="435206"/>
            <a:ext cx="3804247" cy="584775"/>
          </a:xfrm>
          <a:prstGeom prst="rect">
            <a:avLst/>
          </a:prstGeom>
          <a:noFill/>
        </p:spPr>
        <p:txBody>
          <a:bodyPr wrap="none" rtlCol="0">
            <a:spAutoFit/>
          </a:bodyPr>
          <a:lstStyle/>
          <a:p>
            <a:r>
              <a:rPr lang="es-CO" sz="3200" b="1" dirty="0">
                <a:solidFill>
                  <a:schemeClr val="bg1"/>
                </a:solidFill>
                <a:latin typeface="Helvetica" pitchFamily="2" charset="0"/>
              </a:rPr>
              <a:t>Recomendaciones</a:t>
            </a:r>
          </a:p>
        </p:txBody>
      </p:sp>
    </p:spTree>
    <p:extLst>
      <p:ext uri="{BB962C8B-B14F-4D97-AF65-F5344CB8AC3E}">
        <p14:creationId xmlns:p14="http://schemas.microsoft.com/office/powerpoint/2010/main" val="30064368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1CF8D594-D5C7-5D46-B74D-F546C3BF02C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907174" y="-52602"/>
            <a:ext cx="10293280" cy="7051652"/>
          </a:xfrm>
          <a:prstGeom prst="rect">
            <a:avLst/>
          </a:prstGeom>
        </p:spPr>
      </p:pic>
      <p:pic>
        <p:nvPicPr>
          <p:cNvPr id="105" name="Imagen 104" descr="Imagen que contiene computadora&#10;&#10;Descripción generada automáticamente">
            <a:extLst>
              <a:ext uri="{FF2B5EF4-FFF2-40B4-BE49-F238E27FC236}">
                <a16:creationId xmlns:a16="http://schemas.microsoft.com/office/drawing/2014/main" id="{B4A7CC98-3858-6040-96EC-9AF77C831B72}"/>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rot="10800000">
            <a:off x="-1" y="-52603"/>
            <a:ext cx="9102107" cy="7166324"/>
          </a:xfrm>
          <a:prstGeom prst="rect">
            <a:avLst/>
          </a:prstGeom>
        </p:spPr>
      </p:pic>
      <p:sp>
        <p:nvSpPr>
          <p:cNvPr id="107" name="Rectángulo 106">
            <a:extLst>
              <a:ext uri="{FF2B5EF4-FFF2-40B4-BE49-F238E27FC236}">
                <a16:creationId xmlns:a16="http://schemas.microsoft.com/office/drawing/2014/main" id="{CBBDA298-9A87-F540-809A-91B33241D6DB}"/>
              </a:ext>
            </a:extLst>
          </p:cNvPr>
          <p:cNvSpPr/>
          <p:nvPr/>
        </p:nvSpPr>
        <p:spPr>
          <a:xfrm>
            <a:off x="17583" y="1507788"/>
            <a:ext cx="7018648" cy="4524315"/>
          </a:xfrm>
          <a:prstGeom prst="rect">
            <a:avLst/>
          </a:prstGeom>
        </p:spPr>
        <p:txBody>
          <a:bodyPr wrap="square">
            <a:spAutoFit/>
          </a:bodyPr>
          <a:lstStyle/>
          <a:p>
            <a:pPr marL="285750" indent="-285750">
              <a:buFont typeface="Arial" panose="020B0604020202020204" pitchFamily="34" charset="0"/>
              <a:buChar char="•"/>
            </a:pPr>
            <a:r>
              <a:rPr lang="en-US" dirty="0">
                <a:solidFill>
                  <a:schemeClr val="bg1"/>
                </a:solidFill>
                <a:latin typeface="Helvetica" pitchFamily="2" charset="0"/>
              </a:rPr>
              <a:t>La </a:t>
            </a:r>
            <a:r>
              <a:rPr lang="en-US" dirty="0" err="1">
                <a:solidFill>
                  <a:schemeClr val="bg1"/>
                </a:solidFill>
                <a:latin typeface="Helvetica" pitchFamily="2" charset="0"/>
              </a:rPr>
              <a:t>prestación</a:t>
            </a:r>
            <a:r>
              <a:rPr lang="en-US" dirty="0">
                <a:solidFill>
                  <a:schemeClr val="bg1"/>
                </a:solidFill>
                <a:latin typeface="Helvetica" pitchFamily="2" charset="0"/>
              </a:rPr>
              <a:t> del </a:t>
            </a:r>
            <a:r>
              <a:rPr lang="en-US" dirty="0" err="1">
                <a:solidFill>
                  <a:schemeClr val="bg1"/>
                </a:solidFill>
                <a:latin typeface="Helvetica" pitchFamily="2" charset="0"/>
              </a:rPr>
              <a:t>servicio</a:t>
            </a:r>
            <a:r>
              <a:rPr lang="en-US" dirty="0">
                <a:solidFill>
                  <a:schemeClr val="bg1"/>
                </a:solidFill>
                <a:latin typeface="Helvetica" pitchFamily="2" charset="0"/>
              </a:rPr>
              <a:t> de </a:t>
            </a:r>
            <a:r>
              <a:rPr lang="en-US" dirty="0" err="1">
                <a:solidFill>
                  <a:schemeClr val="bg1"/>
                </a:solidFill>
                <a:latin typeface="Helvetica" pitchFamily="2" charset="0"/>
              </a:rPr>
              <a:t>transporte</a:t>
            </a:r>
            <a:r>
              <a:rPr lang="en-US" dirty="0">
                <a:solidFill>
                  <a:schemeClr val="bg1"/>
                </a:solidFill>
                <a:latin typeface="Helvetica" pitchFamily="2" charset="0"/>
              </a:rPr>
              <a:t> </a:t>
            </a:r>
            <a:r>
              <a:rPr lang="en-US" dirty="0" err="1">
                <a:solidFill>
                  <a:schemeClr val="bg1"/>
                </a:solidFill>
                <a:latin typeface="Helvetica" pitchFamily="2" charset="0"/>
              </a:rPr>
              <a:t>en</a:t>
            </a:r>
            <a:r>
              <a:rPr lang="en-US" dirty="0">
                <a:solidFill>
                  <a:schemeClr val="bg1"/>
                </a:solidFill>
                <a:latin typeface="Helvetica" pitchFamily="2" charset="0"/>
              </a:rPr>
              <a:t> el </a:t>
            </a:r>
            <a:r>
              <a:rPr lang="en-US" dirty="0" err="1">
                <a:solidFill>
                  <a:schemeClr val="bg1"/>
                </a:solidFill>
                <a:latin typeface="Helvetica" pitchFamily="2" charset="0"/>
              </a:rPr>
              <a:t>país</a:t>
            </a:r>
            <a:r>
              <a:rPr lang="en-US" dirty="0">
                <a:solidFill>
                  <a:schemeClr val="bg1"/>
                </a:solidFill>
                <a:latin typeface="Helvetica" pitchFamily="2" charset="0"/>
              </a:rPr>
              <a:t> </a:t>
            </a:r>
            <a:r>
              <a:rPr lang="en-US" dirty="0" err="1">
                <a:solidFill>
                  <a:schemeClr val="bg1"/>
                </a:solidFill>
                <a:latin typeface="Helvetica" pitchFamily="2" charset="0"/>
              </a:rPr>
              <a:t>tiene</a:t>
            </a:r>
            <a:r>
              <a:rPr lang="en-US" dirty="0">
                <a:solidFill>
                  <a:schemeClr val="bg1"/>
                </a:solidFill>
                <a:latin typeface="Helvetica" pitchFamily="2" charset="0"/>
              </a:rPr>
              <a:t> que ser un punto de </a:t>
            </a:r>
            <a:r>
              <a:rPr lang="en-US" dirty="0" err="1">
                <a:solidFill>
                  <a:schemeClr val="bg1"/>
                </a:solidFill>
                <a:latin typeface="Helvetica" pitchFamily="2" charset="0"/>
              </a:rPr>
              <a:t>partida</a:t>
            </a:r>
            <a:r>
              <a:rPr lang="en-US" dirty="0">
                <a:solidFill>
                  <a:schemeClr val="bg1"/>
                </a:solidFill>
                <a:latin typeface="Helvetica" pitchFamily="2" charset="0"/>
              </a:rPr>
              <a:t> para </a:t>
            </a:r>
            <a:r>
              <a:rPr lang="en-US" dirty="0" err="1">
                <a:solidFill>
                  <a:schemeClr val="bg1"/>
                </a:solidFill>
                <a:latin typeface="Helvetica" pitchFamily="2" charset="0"/>
              </a:rPr>
              <a:t>atraer</a:t>
            </a:r>
            <a:r>
              <a:rPr lang="en-US" dirty="0">
                <a:solidFill>
                  <a:schemeClr val="bg1"/>
                </a:solidFill>
                <a:latin typeface="Helvetica" pitchFamily="2" charset="0"/>
              </a:rPr>
              <a:t> </a:t>
            </a:r>
            <a:r>
              <a:rPr lang="en-US" dirty="0" err="1">
                <a:solidFill>
                  <a:schemeClr val="bg1"/>
                </a:solidFill>
                <a:latin typeface="Helvetica" pitchFamily="2" charset="0"/>
              </a:rPr>
              <a:t>nuevos</a:t>
            </a:r>
            <a:r>
              <a:rPr lang="en-US" dirty="0">
                <a:solidFill>
                  <a:schemeClr val="bg1"/>
                </a:solidFill>
                <a:latin typeface="Helvetica" pitchFamily="2" charset="0"/>
              </a:rPr>
              <a:t> </a:t>
            </a:r>
            <a:r>
              <a:rPr lang="en-US" dirty="0" err="1">
                <a:solidFill>
                  <a:schemeClr val="bg1"/>
                </a:solidFill>
                <a:latin typeface="Helvetica" pitchFamily="2" charset="0"/>
              </a:rPr>
              <a:t>actores</a:t>
            </a:r>
            <a:r>
              <a:rPr lang="en-US" dirty="0">
                <a:solidFill>
                  <a:schemeClr val="bg1"/>
                </a:solidFill>
                <a:latin typeface="Helvetica" pitchFamily="2" charset="0"/>
              </a:rPr>
              <a:t> al sector. </a:t>
            </a:r>
          </a:p>
          <a:p>
            <a:pPr marL="285750" indent="-285750">
              <a:buFont typeface="Arial" panose="020B0604020202020204" pitchFamily="34" charset="0"/>
              <a:buChar char="•"/>
            </a:pPr>
            <a:endParaRPr lang="en-US" dirty="0">
              <a:solidFill>
                <a:schemeClr val="bg1"/>
              </a:solidFill>
              <a:latin typeface="Helvetica" pitchFamily="2" charset="0"/>
            </a:endParaRPr>
          </a:p>
          <a:p>
            <a:pPr marL="285750" indent="-285750">
              <a:buFont typeface="Arial" panose="020B0604020202020204" pitchFamily="34" charset="0"/>
              <a:buChar char="•"/>
            </a:pPr>
            <a:r>
              <a:rPr lang="en-US" dirty="0" err="1">
                <a:solidFill>
                  <a:schemeClr val="bg1"/>
                </a:solidFill>
                <a:latin typeface="Helvetica" pitchFamily="2" charset="0"/>
              </a:rPr>
              <a:t>En</a:t>
            </a:r>
            <a:r>
              <a:rPr lang="en-US" dirty="0">
                <a:solidFill>
                  <a:schemeClr val="bg1"/>
                </a:solidFill>
                <a:latin typeface="Helvetica" pitchFamily="2" charset="0"/>
              </a:rPr>
              <a:t> lo que </a:t>
            </a:r>
            <a:r>
              <a:rPr lang="en-US" dirty="0" err="1">
                <a:solidFill>
                  <a:schemeClr val="bg1"/>
                </a:solidFill>
                <a:latin typeface="Helvetica" pitchFamily="2" charset="0"/>
              </a:rPr>
              <a:t>refiere</a:t>
            </a:r>
            <a:r>
              <a:rPr lang="en-US" dirty="0">
                <a:solidFill>
                  <a:schemeClr val="bg1"/>
                </a:solidFill>
                <a:latin typeface="Helvetica" pitchFamily="2" charset="0"/>
              </a:rPr>
              <a:t> a la </a:t>
            </a:r>
            <a:r>
              <a:rPr lang="en-US" dirty="0" err="1">
                <a:solidFill>
                  <a:schemeClr val="bg1"/>
                </a:solidFill>
                <a:latin typeface="Helvetica" pitchFamily="2" charset="0"/>
              </a:rPr>
              <a:t>distribución</a:t>
            </a:r>
            <a:r>
              <a:rPr lang="en-US" dirty="0">
                <a:solidFill>
                  <a:schemeClr val="bg1"/>
                </a:solidFill>
                <a:latin typeface="Helvetica" pitchFamily="2" charset="0"/>
              </a:rPr>
              <a:t> de los </a:t>
            </a:r>
            <a:r>
              <a:rPr lang="en-US" dirty="0" err="1">
                <a:solidFill>
                  <a:schemeClr val="bg1"/>
                </a:solidFill>
                <a:latin typeface="Helvetica" pitchFamily="2" charset="0"/>
              </a:rPr>
              <a:t>recursos</a:t>
            </a:r>
            <a:r>
              <a:rPr lang="en-US" dirty="0">
                <a:solidFill>
                  <a:schemeClr val="bg1"/>
                </a:solidFill>
                <a:latin typeface="Helvetica" pitchFamily="2" charset="0"/>
              </a:rPr>
              <a:t> </a:t>
            </a:r>
            <a:r>
              <a:rPr lang="en-US" dirty="0" err="1">
                <a:solidFill>
                  <a:schemeClr val="bg1"/>
                </a:solidFill>
                <a:latin typeface="Helvetica" pitchFamily="2" charset="0"/>
              </a:rPr>
              <a:t>presupuestales</a:t>
            </a:r>
            <a:r>
              <a:rPr lang="en-US" dirty="0">
                <a:solidFill>
                  <a:schemeClr val="bg1"/>
                </a:solidFill>
                <a:latin typeface="Helvetica" pitchFamily="2" charset="0"/>
              </a:rPr>
              <a:t> entre los </a:t>
            </a:r>
            <a:r>
              <a:rPr lang="en-US" dirty="0" err="1">
                <a:solidFill>
                  <a:schemeClr val="bg1"/>
                </a:solidFill>
                <a:latin typeface="Helvetica" pitchFamily="2" charset="0"/>
              </a:rPr>
              <a:t>diferentes</a:t>
            </a:r>
            <a:r>
              <a:rPr lang="en-US" dirty="0">
                <a:solidFill>
                  <a:schemeClr val="bg1"/>
                </a:solidFill>
                <a:latin typeface="Helvetica" pitchFamily="2" charset="0"/>
              </a:rPr>
              <a:t> </a:t>
            </a:r>
            <a:r>
              <a:rPr lang="en-US" dirty="0" err="1">
                <a:solidFill>
                  <a:schemeClr val="bg1"/>
                </a:solidFill>
                <a:latin typeface="Helvetica" pitchFamily="2" charset="0"/>
              </a:rPr>
              <a:t>transportes</a:t>
            </a:r>
            <a:r>
              <a:rPr lang="en-US" dirty="0">
                <a:solidFill>
                  <a:schemeClr val="bg1"/>
                </a:solidFill>
                <a:latin typeface="Helvetica" pitchFamily="2" charset="0"/>
              </a:rPr>
              <a:t>, se </a:t>
            </a:r>
            <a:r>
              <a:rPr lang="en-US" dirty="0" err="1">
                <a:solidFill>
                  <a:schemeClr val="bg1"/>
                </a:solidFill>
                <a:latin typeface="Helvetica" pitchFamily="2" charset="0"/>
              </a:rPr>
              <a:t>encuentran</a:t>
            </a:r>
            <a:r>
              <a:rPr lang="en-US" dirty="0">
                <a:solidFill>
                  <a:schemeClr val="bg1"/>
                </a:solidFill>
                <a:latin typeface="Helvetica" pitchFamily="2" charset="0"/>
              </a:rPr>
              <a:t> </a:t>
            </a:r>
            <a:r>
              <a:rPr lang="en-US" dirty="0" err="1">
                <a:solidFill>
                  <a:schemeClr val="bg1"/>
                </a:solidFill>
                <a:latin typeface="Helvetica" pitchFamily="2" charset="0"/>
              </a:rPr>
              <a:t>en</a:t>
            </a:r>
            <a:r>
              <a:rPr lang="en-US" dirty="0">
                <a:solidFill>
                  <a:schemeClr val="bg1"/>
                </a:solidFill>
                <a:latin typeface="Helvetica" pitchFamily="2" charset="0"/>
              </a:rPr>
              <a:t> mayor </a:t>
            </a:r>
            <a:r>
              <a:rPr lang="en-US" dirty="0" err="1">
                <a:solidFill>
                  <a:schemeClr val="bg1"/>
                </a:solidFill>
                <a:latin typeface="Helvetica" pitchFamily="2" charset="0"/>
              </a:rPr>
              <a:t>proporción</a:t>
            </a:r>
            <a:r>
              <a:rPr lang="en-US" dirty="0">
                <a:solidFill>
                  <a:schemeClr val="bg1"/>
                </a:solidFill>
                <a:latin typeface="Helvetica" pitchFamily="2" charset="0"/>
              </a:rPr>
              <a:t> para el modo </a:t>
            </a:r>
            <a:r>
              <a:rPr lang="en-US" dirty="0" err="1">
                <a:solidFill>
                  <a:schemeClr val="bg1"/>
                </a:solidFill>
                <a:latin typeface="Helvetica" pitchFamily="2" charset="0"/>
              </a:rPr>
              <a:t>carretero</a:t>
            </a:r>
            <a:r>
              <a:rPr lang="en-US" dirty="0">
                <a:solidFill>
                  <a:schemeClr val="bg1"/>
                </a:solidFill>
                <a:latin typeface="Helvetica" pitchFamily="2" charset="0"/>
              </a:rPr>
              <a:t> con un 77%, </a:t>
            </a:r>
            <a:r>
              <a:rPr lang="en-US" dirty="0" err="1">
                <a:solidFill>
                  <a:schemeClr val="bg1"/>
                </a:solidFill>
                <a:latin typeface="Helvetica" pitchFamily="2" charset="0"/>
              </a:rPr>
              <a:t>seguido</a:t>
            </a:r>
            <a:r>
              <a:rPr lang="en-US" dirty="0">
                <a:solidFill>
                  <a:schemeClr val="bg1"/>
                </a:solidFill>
                <a:latin typeface="Helvetica" pitchFamily="2" charset="0"/>
              </a:rPr>
              <a:t> del modo </a:t>
            </a:r>
            <a:r>
              <a:rPr lang="en-US" dirty="0" err="1">
                <a:solidFill>
                  <a:schemeClr val="bg1"/>
                </a:solidFill>
                <a:latin typeface="Helvetica" pitchFamily="2" charset="0"/>
              </a:rPr>
              <a:t>aéreo</a:t>
            </a:r>
            <a:r>
              <a:rPr lang="en-US" dirty="0">
                <a:solidFill>
                  <a:schemeClr val="bg1"/>
                </a:solidFill>
                <a:latin typeface="Helvetica" pitchFamily="2" charset="0"/>
              </a:rPr>
              <a:t> con 12% y el 11% restante entre los </a:t>
            </a:r>
            <a:r>
              <a:rPr lang="en-US" dirty="0" err="1">
                <a:solidFill>
                  <a:schemeClr val="bg1"/>
                </a:solidFill>
                <a:latin typeface="Helvetica" pitchFamily="2" charset="0"/>
              </a:rPr>
              <a:t>modos</a:t>
            </a:r>
            <a:r>
              <a:rPr lang="en-US" dirty="0">
                <a:solidFill>
                  <a:schemeClr val="bg1"/>
                </a:solidFill>
                <a:latin typeface="Helvetica" pitchFamily="2" charset="0"/>
              </a:rPr>
              <a:t> fluvial, </a:t>
            </a:r>
            <a:r>
              <a:rPr lang="en-US" dirty="0" err="1">
                <a:solidFill>
                  <a:schemeClr val="bg1"/>
                </a:solidFill>
                <a:latin typeface="Helvetica" pitchFamily="2" charset="0"/>
              </a:rPr>
              <a:t>férreo</a:t>
            </a:r>
            <a:r>
              <a:rPr lang="en-US" dirty="0">
                <a:solidFill>
                  <a:schemeClr val="bg1"/>
                </a:solidFill>
                <a:latin typeface="Helvetica" pitchFamily="2" charset="0"/>
              </a:rPr>
              <a:t>, </a:t>
            </a:r>
            <a:r>
              <a:rPr lang="en-US" dirty="0" err="1">
                <a:solidFill>
                  <a:schemeClr val="bg1"/>
                </a:solidFill>
                <a:latin typeface="Helvetica" pitchFamily="2" charset="0"/>
              </a:rPr>
              <a:t>marítimo</a:t>
            </a:r>
            <a:r>
              <a:rPr lang="en-US" dirty="0">
                <a:solidFill>
                  <a:schemeClr val="bg1"/>
                </a:solidFill>
                <a:latin typeface="Helvetica" pitchFamily="2" charset="0"/>
              </a:rPr>
              <a:t>.</a:t>
            </a:r>
          </a:p>
          <a:p>
            <a:endParaRPr lang="en-US" dirty="0">
              <a:solidFill>
                <a:schemeClr val="bg1"/>
              </a:solidFill>
              <a:latin typeface="Helvetica" pitchFamily="2" charset="0"/>
            </a:endParaRPr>
          </a:p>
          <a:p>
            <a:pPr marL="285750" indent="-285750">
              <a:buFont typeface="Arial" panose="020B0604020202020204" pitchFamily="34" charset="0"/>
              <a:buChar char="•"/>
            </a:pPr>
            <a:r>
              <a:rPr lang="en-US" dirty="0">
                <a:solidFill>
                  <a:schemeClr val="bg1"/>
                </a:solidFill>
                <a:latin typeface="Helvetica" pitchFamily="2" charset="0"/>
              </a:rPr>
              <a:t>El sector </a:t>
            </a:r>
            <a:r>
              <a:rPr lang="en-US" dirty="0" err="1">
                <a:solidFill>
                  <a:schemeClr val="bg1"/>
                </a:solidFill>
                <a:latin typeface="Helvetica" pitchFamily="2" charset="0"/>
              </a:rPr>
              <a:t>transporte</a:t>
            </a:r>
            <a:r>
              <a:rPr lang="en-US" dirty="0">
                <a:solidFill>
                  <a:schemeClr val="bg1"/>
                </a:solidFill>
                <a:latin typeface="Helvetica" pitchFamily="2" charset="0"/>
              </a:rPr>
              <a:t> </a:t>
            </a:r>
            <a:r>
              <a:rPr lang="en-US" dirty="0" err="1">
                <a:solidFill>
                  <a:schemeClr val="bg1"/>
                </a:solidFill>
                <a:latin typeface="Helvetica" pitchFamily="2" charset="0"/>
              </a:rPr>
              <a:t>concentra</a:t>
            </a:r>
            <a:r>
              <a:rPr lang="en-US" dirty="0">
                <a:solidFill>
                  <a:schemeClr val="bg1"/>
                </a:solidFill>
                <a:latin typeface="Helvetica" pitchFamily="2" charset="0"/>
              </a:rPr>
              <a:t> 108,2 </a:t>
            </a:r>
            <a:r>
              <a:rPr lang="en-US" dirty="0" err="1">
                <a:solidFill>
                  <a:schemeClr val="bg1"/>
                </a:solidFill>
                <a:latin typeface="Helvetica" pitchFamily="2" charset="0"/>
              </a:rPr>
              <a:t>billones</a:t>
            </a:r>
            <a:r>
              <a:rPr lang="en-US" dirty="0">
                <a:solidFill>
                  <a:schemeClr val="bg1"/>
                </a:solidFill>
                <a:latin typeface="Helvetica" pitchFamily="2" charset="0"/>
              </a:rPr>
              <a:t> de pesos del total de los $1.096 </a:t>
            </a:r>
            <a:r>
              <a:rPr lang="en-US" dirty="0" err="1">
                <a:solidFill>
                  <a:schemeClr val="bg1"/>
                </a:solidFill>
                <a:latin typeface="Helvetica" pitchFamily="2" charset="0"/>
              </a:rPr>
              <a:t>billones</a:t>
            </a:r>
            <a:r>
              <a:rPr lang="en-US" dirty="0">
                <a:solidFill>
                  <a:schemeClr val="bg1"/>
                </a:solidFill>
                <a:latin typeface="Helvetica" pitchFamily="2" charset="0"/>
              </a:rPr>
              <a:t> del Plan </a:t>
            </a:r>
            <a:r>
              <a:rPr lang="en-US" dirty="0" err="1">
                <a:solidFill>
                  <a:schemeClr val="bg1"/>
                </a:solidFill>
                <a:latin typeface="Helvetica" pitchFamily="2" charset="0"/>
              </a:rPr>
              <a:t>Plurianual</a:t>
            </a:r>
            <a:r>
              <a:rPr lang="en-US" dirty="0">
                <a:solidFill>
                  <a:schemeClr val="bg1"/>
                </a:solidFill>
                <a:latin typeface="Helvetica" pitchFamily="2" charset="0"/>
              </a:rPr>
              <a:t> de </a:t>
            </a:r>
            <a:r>
              <a:rPr lang="en-US" dirty="0" err="1">
                <a:solidFill>
                  <a:schemeClr val="bg1"/>
                </a:solidFill>
                <a:latin typeface="Helvetica" pitchFamily="2" charset="0"/>
              </a:rPr>
              <a:t>Inversiones</a:t>
            </a:r>
            <a:r>
              <a:rPr lang="en-US" dirty="0">
                <a:solidFill>
                  <a:schemeClr val="bg1"/>
                </a:solidFill>
                <a:latin typeface="Helvetica" pitchFamily="2" charset="0"/>
              </a:rPr>
              <a:t> 2018, a </a:t>
            </a:r>
            <a:r>
              <a:rPr lang="en-US" dirty="0" err="1">
                <a:solidFill>
                  <a:schemeClr val="bg1"/>
                </a:solidFill>
                <a:latin typeface="Helvetica" pitchFamily="2" charset="0"/>
              </a:rPr>
              <a:t>través</a:t>
            </a:r>
            <a:r>
              <a:rPr lang="en-US" dirty="0">
                <a:solidFill>
                  <a:schemeClr val="bg1"/>
                </a:solidFill>
                <a:latin typeface="Helvetica" pitchFamily="2" charset="0"/>
              </a:rPr>
              <a:t> de los </a:t>
            </a:r>
            <a:r>
              <a:rPr lang="en-US" dirty="0" err="1">
                <a:solidFill>
                  <a:schemeClr val="bg1"/>
                </a:solidFill>
                <a:latin typeface="Helvetica" pitchFamily="2" charset="0"/>
              </a:rPr>
              <a:t>cuales</a:t>
            </a:r>
            <a:r>
              <a:rPr lang="en-US" dirty="0">
                <a:solidFill>
                  <a:schemeClr val="bg1"/>
                </a:solidFill>
                <a:latin typeface="Helvetica" pitchFamily="2" charset="0"/>
              </a:rPr>
              <a:t> el </a:t>
            </a:r>
            <a:r>
              <a:rPr lang="en-US" dirty="0" err="1">
                <a:solidFill>
                  <a:schemeClr val="bg1"/>
                </a:solidFill>
                <a:latin typeface="Helvetica" pitchFamily="2" charset="0"/>
              </a:rPr>
              <a:t>Gobierno</a:t>
            </a:r>
            <a:r>
              <a:rPr lang="en-US" dirty="0">
                <a:solidFill>
                  <a:schemeClr val="bg1"/>
                </a:solidFill>
                <a:latin typeface="Helvetica" pitchFamily="2" charset="0"/>
              </a:rPr>
              <a:t> le </a:t>
            </a:r>
            <a:r>
              <a:rPr lang="en-US" dirty="0" err="1">
                <a:solidFill>
                  <a:schemeClr val="bg1"/>
                </a:solidFill>
                <a:latin typeface="Helvetica" pitchFamily="2" charset="0"/>
              </a:rPr>
              <a:t>apuesta</a:t>
            </a:r>
            <a:r>
              <a:rPr lang="en-US" dirty="0">
                <a:solidFill>
                  <a:schemeClr val="bg1"/>
                </a:solidFill>
                <a:latin typeface="Helvetica" pitchFamily="2" charset="0"/>
              </a:rPr>
              <a:t> a </a:t>
            </a:r>
            <a:r>
              <a:rPr lang="en-US" dirty="0" err="1">
                <a:solidFill>
                  <a:schemeClr val="bg1"/>
                </a:solidFill>
                <a:latin typeface="Helvetica" pitchFamily="2" charset="0"/>
              </a:rPr>
              <a:t>utilizar</a:t>
            </a:r>
            <a:r>
              <a:rPr lang="en-US" dirty="0">
                <a:solidFill>
                  <a:schemeClr val="bg1"/>
                </a:solidFill>
                <a:latin typeface="Helvetica" pitchFamily="2" charset="0"/>
              </a:rPr>
              <a:t> y </a:t>
            </a:r>
            <a:r>
              <a:rPr lang="en-US" dirty="0" err="1">
                <a:solidFill>
                  <a:schemeClr val="bg1"/>
                </a:solidFill>
                <a:latin typeface="Helvetica" pitchFamily="2" charset="0"/>
              </a:rPr>
              <a:t>potenciar</a:t>
            </a:r>
            <a:r>
              <a:rPr lang="en-US" dirty="0">
                <a:solidFill>
                  <a:schemeClr val="bg1"/>
                </a:solidFill>
                <a:latin typeface="Helvetica" pitchFamily="2" charset="0"/>
              </a:rPr>
              <a:t> la red fluvial y </a:t>
            </a:r>
            <a:r>
              <a:rPr lang="en-US" dirty="0" err="1">
                <a:solidFill>
                  <a:schemeClr val="bg1"/>
                </a:solidFill>
                <a:latin typeface="Helvetica" pitchFamily="2" charset="0"/>
              </a:rPr>
              <a:t>férrea</a:t>
            </a:r>
            <a:r>
              <a:rPr lang="en-US" dirty="0">
                <a:solidFill>
                  <a:schemeClr val="bg1"/>
                </a:solidFill>
                <a:latin typeface="Helvetica" pitchFamily="2" charset="0"/>
              </a:rPr>
              <a:t>, </a:t>
            </a:r>
            <a:r>
              <a:rPr lang="en-US" dirty="0" err="1">
                <a:solidFill>
                  <a:schemeClr val="bg1"/>
                </a:solidFill>
                <a:latin typeface="Helvetica" pitchFamily="2" charset="0"/>
              </a:rPr>
              <a:t>mejorar</a:t>
            </a:r>
            <a:r>
              <a:rPr lang="en-US" dirty="0">
                <a:solidFill>
                  <a:schemeClr val="bg1"/>
                </a:solidFill>
                <a:latin typeface="Helvetica" pitchFamily="2" charset="0"/>
              </a:rPr>
              <a:t> la </a:t>
            </a:r>
            <a:r>
              <a:rPr lang="en-US" dirty="0" err="1">
                <a:solidFill>
                  <a:schemeClr val="bg1"/>
                </a:solidFill>
                <a:latin typeface="Helvetica" pitchFamily="2" charset="0"/>
              </a:rPr>
              <a:t>eficiencia</a:t>
            </a:r>
            <a:r>
              <a:rPr lang="en-US" dirty="0">
                <a:solidFill>
                  <a:schemeClr val="bg1"/>
                </a:solidFill>
                <a:latin typeface="Helvetica" pitchFamily="2" charset="0"/>
              </a:rPr>
              <a:t> del </a:t>
            </a:r>
            <a:r>
              <a:rPr lang="en-US" dirty="0" err="1">
                <a:solidFill>
                  <a:schemeClr val="bg1"/>
                </a:solidFill>
                <a:latin typeface="Helvetica" pitchFamily="2" charset="0"/>
              </a:rPr>
              <a:t>transporte</a:t>
            </a:r>
            <a:r>
              <a:rPr lang="en-US" dirty="0">
                <a:solidFill>
                  <a:schemeClr val="bg1"/>
                </a:solidFill>
                <a:latin typeface="Helvetica" pitchFamily="2" charset="0"/>
              </a:rPr>
              <a:t> </a:t>
            </a:r>
            <a:r>
              <a:rPr lang="en-US" dirty="0" err="1">
                <a:solidFill>
                  <a:schemeClr val="bg1"/>
                </a:solidFill>
                <a:latin typeface="Helvetica" pitchFamily="2" charset="0"/>
              </a:rPr>
              <a:t>carretero</a:t>
            </a:r>
            <a:r>
              <a:rPr lang="en-US" dirty="0">
                <a:solidFill>
                  <a:schemeClr val="bg1"/>
                </a:solidFill>
                <a:latin typeface="Helvetica" pitchFamily="2" charset="0"/>
              </a:rPr>
              <a:t>, </a:t>
            </a:r>
            <a:r>
              <a:rPr lang="en-US" dirty="0" err="1">
                <a:solidFill>
                  <a:schemeClr val="bg1"/>
                </a:solidFill>
                <a:latin typeface="Helvetica" pitchFamily="2" charset="0"/>
              </a:rPr>
              <a:t>aéreo</a:t>
            </a:r>
            <a:r>
              <a:rPr lang="en-US" dirty="0">
                <a:solidFill>
                  <a:schemeClr val="bg1"/>
                </a:solidFill>
                <a:latin typeface="Helvetica" pitchFamily="2" charset="0"/>
              </a:rPr>
              <a:t> y </a:t>
            </a:r>
            <a:r>
              <a:rPr lang="en-US" dirty="0" err="1">
                <a:solidFill>
                  <a:schemeClr val="bg1"/>
                </a:solidFill>
                <a:latin typeface="Helvetica" pitchFamily="2" charset="0"/>
              </a:rPr>
              <a:t>marítimo</a:t>
            </a:r>
            <a:r>
              <a:rPr lang="en-US" dirty="0">
                <a:solidFill>
                  <a:schemeClr val="bg1"/>
                </a:solidFill>
                <a:latin typeface="Helvetica" pitchFamily="2" charset="0"/>
              </a:rPr>
              <a:t>, para </a:t>
            </a:r>
            <a:r>
              <a:rPr lang="en-US" dirty="0" err="1">
                <a:solidFill>
                  <a:schemeClr val="bg1"/>
                </a:solidFill>
                <a:latin typeface="Helvetica" pitchFamily="2" charset="0"/>
              </a:rPr>
              <a:t>reducir</a:t>
            </a:r>
            <a:r>
              <a:rPr lang="en-US" dirty="0">
                <a:solidFill>
                  <a:schemeClr val="bg1"/>
                </a:solidFill>
                <a:latin typeface="Helvetica" pitchFamily="2" charset="0"/>
              </a:rPr>
              <a:t> los </a:t>
            </a:r>
            <a:r>
              <a:rPr lang="en-US" dirty="0" err="1">
                <a:solidFill>
                  <a:schemeClr val="bg1"/>
                </a:solidFill>
                <a:latin typeface="Helvetica" pitchFamily="2" charset="0"/>
              </a:rPr>
              <a:t>costos</a:t>
            </a:r>
            <a:r>
              <a:rPr lang="en-US" dirty="0">
                <a:solidFill>
                  <a:schemeClr val="bg1"/>
                </a:solidFill>
                <a:latin typeface="Helvetica" pitchFamily="2" charset="0"/>
              </a:rPr>
              <a:t> y </a:t>
            </a:r>
            <a:r>
              <a:rPr lang="en-US" dirty="0" err="1">
                <a:solidFill>
                  <a:schemeClr val="bg1"/>
                </a:solidFill>
                <a:latin typeface="Helvetica" pitchFamily="2" charset="0"/>
              </a:rPr>
              <a:t>tiempos</a:t>
            </a:r>
            <a:r>
              <a:rPr lang="en-US" dirty="0">
                <a:solidFill>
                  <a:schemeClr val="bg1"/>
                </a:solidFill>
                <a:latin typeface="Helvetica" pitchFamily="2" charset="0"/>
              </a:rPr>
              <a:t> </a:t>
            </a:r>
            <a:r>
              <a:rPr lang="en-US" dirty="0" err="1">
                <a:solidFill>
                  <a:schemeClr val="bg1"/>
                </a:solidFill>
                <a:latin typeface="Helvetica" pitchFamily="2" charset="0"/>
              </a:rPr>
              <a:t>logísticos</a:t>
            </a:r>
            <a:r>
              <a:rPr lang="en-US" dirty="0">
                <a:solidFill>
                  <a:schemeClr val="bg1"/>
                </a:solidFill>
                <a:latin typeface="Helvetica" pitchFamily="2" charset="0"/>
              </a:rPr>
              <a:t> y de </a:t>
            </a:r>
            <a:r>
              <a:rPr lang="en-US" dirty="0" err="1">
                <a:solidFill>
                  <a:schemeClr val="bg1"/>
                </a:solidFill>
                <a:latin typeface="Helvetica" pitchFamily="2" charset="0"/>
              </a:rPr>
              <a:t>transporte</a:t>
            </a:r>
            <a:r>
              <a:rPr lang="en-US" dirty="0">
                <a:solidFill>
                  <a:schemeClr val="bg1"/>
                </a:solidFill>
                <a:latin typeface="Helvetica" pitchFamily="2" charset="0"/>
              </a:rPr>
              <a:t>.</a:t>
            </a:r>
          </a:p>
          <a:p>
            <a:pPr lvl="0"/>
            <a:endParaRPr lang="en-US" dirty="0"/>
          </a:p>
        </p:txBody>
      </p:sp>
      <p:sp>
        <p:nvSpPr>
          <p:cNvPr id="106" name="CuadroTexto 105">
            <a:extLst>
              <a:ext uri="{FF2B5EF4-FFF2-40B4-BE49-F238E27FC236}">
                <a16:creationId xmlns:a16="http://schemas.microsoft.com/office/drawing/2014/main" id="{0F4F60B4-A06C-CE44-AB6B-FB7DC701A0FB}"/>
              </a:ext>
            </a:extLst>
          </p:cNvPr>
          <p:cNvSpPr txBox="1"/>
          <p:nvPr/>
        </p:nvSpPr>
        <p:spPr>
          <a:xfrm>
            <a:off x="538827" y="435206"/>
            <a:ext cx="2869696" cy="584775"/>
          </a:xfrm>
          <a:prstGeom prst="rect">
            <a:avLst/>
          </a:prstGeom>
          <a:noFill/>
        </p:spPr>
        <p:txBody>
          <a:bodyPr wrap="none" rtlCol="0">
            <a:spAutoFit/>
          </a:bodyPr>
          <a:lstStyle/>
          <a:p>
            <a:r>
              <a:rPr lang="es-CO" sz="3200" b="1" dirty="0">
                <a:solidFill>
                  <a:schemeClr val="bg1"/>
                </a:solidFill>
                <a:latin typeface="Helvetica" pitchFamily="2" charset="0"/>
              </a:rPr>
              <a:t>Conclusiones</a:t>
            </a:r>
          </a:p>
        </p:txBody>
      </p:sp>
    </p:spTree>
    <p:extLst>
      <p:ext uri="{BB962C8B-B14F-4D97-AF65-F5344CB8AC3E}">
        <p14:creationId xmlns:p14="http://schemas.microsoft.com/office/powerpoint/2010/main" val="11992967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0" name="Imagen 9" descr="Grupo de personas caminando en una plaza&#10;&#10;Descripción generada automáticamente">
            <a:extLst>
              <a:ext uri="{FF2B5EF4-FFF2-40B4-BE49-F238E27FC236}">
                <a16:creationId xmlns:a16="http://schemas.microsoft.com/office/drawing/2014/main" id="{CB8C5A46-9D7B-684C-8DBE-62479A8534AD}"/>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r="-3464"/>
          <a:stretch/>
        </p:blipFill>
        <p:spPr>
          <a:xfrm>
            <a:off x="-1" y="-15765"/>
            <a:ext cx="9428814" cy="6964501"/>
          </a:xfrm>
          <a:prstGeom prst="rect">
            <a:avLst/>
          </a:prstGeom>
        </p:spPr>
      </p:pic>
      <p:pic>
        <p:nvPicPr>
          <p:cNvPr id="11" name="Imagen 10" descr="Imagen que contiene computadora&#10;&#10;Descripción generada automáticamente">
            <a:extLst>
              <a:ext uri="{FF2B5EF4-FFF2-40B4-BE49-F238E27FC236}">
                <a16:creationId xmlns:a16="http://schemas.microsoft.com/office/drawing/2014/main" id="{D3DE7EF4-C53E-A74B-B360-27F2510A6C59}"/>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3552668" y="-138895"/>
            <a:ext cx="8685825" cy="7087632"/>
          </a:xfrm>
          <a:prstGeom prst="rect">
            <a:avLst/>
          </a:prstGeom>
        </p:spPr>
      </p:pic>
      <p:pic>
        <p:nvPicPr>
          <p:cNvPr id="12" name="Imagen 11">
            <a:extLst>
              <a:ext uri="{FF2B5EF4-FFF2-40B4-BE49-F238E27FC236}">
                <a16:creationId xmlns:a16="http://schemas.microsoft.com/office/drawing/2014/main" id="{8CC98E5A-4D68-B84E-92C4-09604F1FEB91}"/>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415580" y="395625"/>
            <a:ext cx="3347303" cy="1162134"/>
          </a:xfrm>
          <a:prstGeom prst="rect">
            <a:avLst/>
          </a:prstGeom>
        </p:spPr>
      </p:pic>
      <p:pic>
        <p:nvPicPr>
          <p:cNvPr id="13" name="Imagen 12">
            <a:extLst>
              <a:ext uri="{FF2B5EF4-FFF2-40B4-BE49-F238E27FC236}">
                <a16:creationId xmlns:a16="http://schemas.microsoft.com/office/drawing/2014/main" id="{0D2A5767-F890-5E43-93C2-0FB8A9C72220}"/>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205483" y="4082441"/>
            <a:ext cx="3048000" cy="2882900"/>
          </a:xfrm>
          <a:prstGeom prst="rect">
            <a:avLst/>
          </a:prstGeom>
        </p:spPr>
      </p:pic>
      <p:pic>
        <p:nvPicPr>
          <p:cNvPr id="14" name="Imagen 13">
            <a:extLst>
              <a:ext uri="{FF2B5EF4-FFF2-40B4-BE49-F238E27FC236}">
                <a16:creationId xmlns:a16="http://schemas.microsoft.com/office/drawing/2014/main" id="{B6B648D3-2C62-E04D-8732-A0854EB92C4B}"/>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405634" y="6312196"/>
            <a:ext cx="2353122" cy="400110"/>
          </a:xfrm>
          <a:prstGeom prst="rect">
            <a:avLst/>
          </a:prstGeom>
        </p:spPr>
      </p:pic>
      <p:pic>
        <p:nvPicPr>
          <p:cNvPr id="15" name="Imagen 14" descr="Imagen que contiene dibujo&#10;&#10;Descripción generada automáticamente">
            <a:extLst>
              <a:ext uri="{FF2B5EF4-FFF2-40B4-BE49-F238E27FC236}">
                <a16:creationId xmlns:a16="http://schemas.microsoft.com/office/drawing/2014/main" id="{4CEC21BC-FAD4-A442-800D-7FA7E4D31265}"/>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030878" y="4825269"/>
            <a:ext cx="3690417" cy="1336835"/>
          </a:xfrm>
          <a:prstGeom prst="rect">
            <a:avLst/>
          </a:prstGeom>
        </p:spPr>
      </p:pic>
      <p:sp>
        <p:nvSpPr>
          <p:cNvPr id="2" name="TextBox 1">
            <a:extLst>
              <a:ext uri="{FF2B5EF4-FFF2-40B4-BE49-F238E27FC236}">
                <a16:creationId xmlns:a16="http://schemas.microsoft.com/office/drawing/2014/main" id="{88A192E8-B159-3545-B09D-4F828FBFCD98}"/>
              </a:ext>
            </a:extLst>
          </p:cNvPr>
          <p:cNvSpPr txBox="1"/>
          <p:nvPr/>
        </p:nvSpPr>
        <p:spPr>
          <a:xfrm>
            <a:off x="6025526" y="2799099"/>
            <a:ext cx="4861367" cy="784830"/>
          </a:xfrm>
          <a:prstGeom prst="rect">
            <a:avLst/>
          </a:prstGeom>
          <a:noFill/>
        </p:spPr>
        <p:txBody>
          <a:bodyPr wrap="square" rtlCol="0">
            <a:spAutoFit/>
          </a:bodyPr>
          <a:lstStyle/>
          <a:p>
            <a:r>
              <a:rPr lang="en-US" sz="4500" b="1" dirty="0">
                <a:solidFill>
                  <a:schemeClr val="bg1"/>
                </a:solidFill>
                <a:latin typeface="Helvetica" pitchFamily="2" charset="0"/>
              </a:rPr>
              <a:t>GRACIAS</a:t>
            </a:r>
          </a:p>
        </p:txBody>
      </p:sp>
    </p:spTree>
    <p:extLst>
      <p:ext uri="{BB962C8B-B14F-4D97-AF65-F5344CB8AC3E}">
        <p14:creationId xmlns:p14="http://schemas.microsoft.com/office/powerpoint/2010/main" val="34438089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A04928E-CDF7-7C43-9922-B01A83594C7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838796" y="13434"/>
            <a:ext cx="10288470" cy="6858000"/>
          </a:xfrm>
          <a:prstGeom prst="rect">
            <a:avLst/>
          </a:prstGeom>
        </p:spPr>
      </p:pic>
      <p:pic>
        <p:nvPicPr>
          <p:cNvPr id="9" name="Imagen 8" descr="Imagen que contiene computadora, cuchillo&#10;&#10;Descripción generada automáticamente">
            <a:extLst>
              <a:ext uri="{FF2B5EF4-FFF2-40B4-BE49-F238E27FC236}">
                <a16:creationId xmlns:a16="http://schemas.microsoft.com/office/drawing/2014/main" id="{E9E92A33-9F35-8046-A394-D34D6619E63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0470" y="-97430"/>
            <a:ext cx="8780518" cy="6968864"/>
          </a:xfrm>
          <a:prstGeom prst="rect">
            <a:avLst/>
          </a:prstGeom>
        </p:spPr>
      </p:pic>
      <p:sp>
        <p:nvSpPr>
          <p:cNvPr id="10" name="CuadroTexto 9">
            <a:extLst>
              <a:ext uri="{FF2B5EF4-FFF2-40B4-BE49-F238E27FC236}">
                <a16:creationId xmlns:a16="http://schemas.microsoft.com/office/drawing/2014/main" id="{8A0E2E74-CE35-444A-BD52-1004BB246AC5}"/>
              </a:ext>
            </a:extLst>
          </p:cNvPr>
          <p:cNvSpPr txBox="1"/>
          <p:nvPr/>
        </p:nvSpPr>
        <p:spPr>
          <a:xfrm>
            <a:off x="1104370" y="443353"/>
            <a:ext cx="3692036" cy="584775"/>
          </a:xfrm>
          <a:prstGeom prst="rect">
            <a:avLst/>
          </a:prstGeom>
          <a:noFill/>
        </p:spPr>
        <p:txBody>
          <a:bodyPr wrap="none" rtlCol="0">
            <a:spAutoFit/>
          </a:bodyPr>
          <a:lstStyle/>
          <a:p>
            <a:r>
              <a:rPr lang="es-CO" sz="3200" b="1" dirty="0">
                <a:solidFill>
                  <a:schemeClr val="accent1"/>
                </a:solidFill>
                <a:latin typeface="Helvetica" pitchFamily="2" charset="0"/>
              </a:rPr>
              <a:t>Sector Transporte</a:t>
            </a:r>
          </a:p>
        </p:txBody>
      </p:sp>
      <p:sp>
        <p:nvSpPr>
          <p:cNvPr id="11" name="Rectángulo 10">
            <a:extLst>
              <a:ext uri="{FF2B5EF4-FFF2-40B4-BE49-F238E27FC236}">
                <a16:creationId xmlns:a16="http://schemas.microsoft.com/office/drawing/2014/main" id="{B08264DF-6037-B24B-AB44-9B0EA7F6EBCA}"/>
              </a:ext>
            </a:extLst>
          </p:cNvPr>
          <p:cNvSpPr/>
          <p:nvPr/>
        </p:nvSpPr>
        <p:spPr>
          <a:xfrm>
            <a:off x="0" y="1112124"/>
            <a:ext cx="6462794" cy="5663089"/>
          </a:xfrm>
          <a:prstGeom prst="rect">
            <a:avLst/>
          </a:prstGeom>
        </p:spPr>
        <p:txBody>
          <a:bodyPr wrap="square">
            <a:spAutoFit/>
          </a:bodyPr>
          <a:lstStyle/>
          <a:p>
            <a:pPr algn="just"/>
            <a:endParaRPr lang="en-US" dirty="0">
              <a:solidFill>
                <a:schemeClr val="bg1">
                  <a:lumMod val="50000"/>
                </a:schemeClr>
              </a:solidFill>
              <a:latin typeface="Helvetica" pitchFamily="2" charset="0"/>
            </a:endParaRPr>
          </a:p>
          <a:p>
            <a:pPr indent="-285750" algn="just">
              <a:buFont typeface="Arial" panose="020B0604020202020204" pitchFamily="34" charset="0"/>
              <a:buChar char="•"/>
            </a:pPr>
            <a:r>
              <a:rPr lang="es-CO" dirty="0">
                <a:solidFill>
                  <a:schemeClr val="bg1">
                    <a:lumMod val="50000"/>
                  </a:schemeClr>
                </a:solidFill>
                <a:latin typeface="Helvetica" pitchFamily="2" charset="0"/>
              </a:rPr>
              <a:t>El sector transporte en Colombia, esta regulado por el Ministerio de Transporte, que es el organismo encargado de formular y adoptar las políticas, planes, programas, proyectos y regulaciones económicas del transporte, el transito y la infraestructura. </a:t>
            </a:r>
            <a:endParaRPr lang="en-US" dirty="0">
              <a:solidFill>
                <a:schemeClr val="bg1">
                  <a:lumMod val="50000"/>
                </a:schemeClr>
              </a:solidFill>
              <a:latin typeface="Helvetica" pitchFamily="2" charset="0"/>
            </a:endParaRPr>
          </a:p>
          <a:p>
            <a:pPr indent="-285750" algn="just">
              <a:buFont typeface="Arial" panose="020B0604020202020204" pitchFamily="34" charset="0"/>
              <a:buChar char="•"/>
            </a:pPr>
            <a:endParaRPr lang="es-CO" dirty="0">
              <a:solidFill>
                <a:schemeClr val="bg1">
                  <a:lumMod val="50000"/>
                </a:schemeClr>
              </a:solidFill>
              <a:latin typeface="Helvetica" pitchFamily="2" charset="0"/>
            </a:endParaRPr>
          </a:p>
          <a:p>
            <a:pPr indent="-285750" algn="just">
              <a:buFont typeface="Arial" panose="020B0604020202020204" pitchFamily="34" charset="0"/>
              <a:buChar char="•"/>
            </a:pPr>
            <a:r>
              <a:rPr lang="es-CO" dirty="0">
                <a:solidFill>
                  <a:schemeClr val="bg1">
                    <a:lumMod val="50000"/>
                  </a:schemeClr>
                </a:solidFill>
                <a:latin typeface="Helvetica" pitchFamily="2" charset="0"/>
              </a:rPr>
              <a:t>Existen diversas modalidades de transporte que cobran gran relevancia en el sector tales como: </a:t>
            </a:r>
            <a:r>
              <a:rPr lang="es-CO" b="1" dirty="0">
                <a:solidFill>
                  <a:schemeClr val="bg1">
                    <a:lumMod val="50000"/>
                  </a:schemeClr>
                </a:solidFill>
                <a:latin typeface="Helvetica" pitchFamily="2" charset="0"/>
              </a:rPr>
              <a:t>carretero, marítimo, fluvial, férreo y aéreo</a:t>
            </a:r>
            <a:r>
              <a:rPr lang="en-US" b="1" dirty="0">
                <a:solidFill>
                  <a:schemeClr val="bg1">
                    <a:lumMod val="50000"/>
                  </a:schemeClr>
                </a:solidFill>
                <a:latin typeface="Helvetica" pitchFamily="2" charset="0"/>
              </a:rPr>
              <a:t>.</a:t>
            </a:r>
          </a:p>
          <a:p>
            <a:pPr algn="just"/>
            <a:endParaRPr lang="en-US" dirty="0">
              <a:solidFill>
                <a:schemeClr val="bg1">
                  <a:lumMod val="50000"/>
                </a:schemeClr>
              </a:solidFill>
              <a:latin typeface="Helvetica" pitchFamily="2" charset="0"/>
            </a:endParaRPr>
          </a:p>
          <a:p>
            <a:pPr indent="-285750" algn="just">
              <a:buFont typeface="Arial" panose="020B0604020202020204" pitchFamily="34" charset="0"/>
              <a:buChar char="•"/>
            </a:pPr>
            <a:r>
              <a:rPr lang="en-US" dirty="0">
                <a:solidFill>
                  <a:schemeClr val="bg1">
                    <a:lumMod val="50000"/>
                  </a:schemeClr>
                </a:solidFill>
                <a:latin typeface="Helvetica" pitchFamily="2" charset="0"/>
              </a:rPr>
              <a:t>Dentro de los </a:t>
            </a:r>
            <a:r>
              <a:rPr lang="en-US" dirty="0" err="1">
                <a:solidFill>
                  <a:schemeClr val="bg1">
                    <a:lumMod val="50000"/>
                  </a:schemeClr>
                </a:solidFill>
                <a:latin typeface="Helvetica" pitchFamily="2" charset="0"/>
              </a:rPr>
              <a:t>principales</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objetivos</a:t>
            </a:r>
            <a:r>
              <a:rPr lang="en-US" dirty="0">
                <a:solidFill>
                  <a:schemeClr val="bg1">
                    <a:lumMod val="50000"/>
                  </a:schemeClr>
                </a:solidFill>
                <a:latin typeface="Helvetica" pitchFamily="2" charset="0"/>
              </a:rPr>
              <a:t> del sector se </a:t>
            </a:r>
            <a:r>
              <a:rPr lang="en-US" dirty="0" err="1">
                <a:solidFill>
                  <a:schemeClr val="bg1">
                    <a:lumMod val="50000"/>
                  </a:schemeClr>
                </a:solidFill>
                <a:latin typeface="Helvetica" pitchFamily="2" charset="0"/>
              </a:rPr>
              <a:t>encuentran</a:t>
            </a:r>
            <a:r>
              <a:rPr lang="en-US" dirty="0">
                <a:solidFill>
                  <a:schemeClr val="bg1">
                    <a:lumMod val="50000"/>
                  </a:schemeClr>
                </a:solidFill>
                <a:latin typeface="Helvetica" pitchFamily="2" charset="0"/>
              </a:rPr>
              <a:t>: el </a:t>
            </a:r>
            <a:r>
              <a:rPr lang="en-US" dirty="0" err="1">
                <a:solidFill>
                  <a:schemeClr val="bg1">
                    <a:lumMod val="50000"/>
                  </a:schemeClr>
                </a:solidFill>
                <a:latin typeface="Helvetica" pitchFamily="2" charset="0"/>
              </a:rPr>
              <a:t>fortalecer</a:t>
            </a:r>
            <a:r>
              <a:rPr lang="en-US" dirty="0">
                <a:solidFill>
                  <a:schemeClr val="bg1">
                    <a:lumMod val="50000"/>
                  </a:schemeClr>
                </a:solidFill>
                <a:latin typeface="Helvetica" pitchFamily="2" charset="0"/>
              </a:rPr>
              <a:t> la </a:t>
            </a:r>
            <a:r>
              <a:rPr lang="en-US" dirty="0" err="1">
                <a:solidFill>
                  <a:schemeClr val="bg1">
                    <a:lumMod val="50000"/>
                  </a:schemeClr>
                </a:solidFill>
                <a:latin typeface="Helvetica" pitchFamily="2" charset="0"/>
              </a:rPr>
              <a:t>gobernanza</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institucionalidad</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moderna</a:t>
            </a:r>
            <a:r>
              <a:rPr lang="en-US" dirty="0">
                <a:solidFill>
                  <a:schemeClr val="bg1">
                    <a:lumMod val="50000"/>
                  </a:schemeClr>
                </a:solidFill>
                <a:latin typeface="Helvetica" pitchFamily="2" charset="0"/>
              </a:rPr>
              <a:t> para el </a:t>
            </a:r>
            <a:r>
              <a:rPr lang="en-US" dirty="0" err="1">
                <a:solidFill>
                  <a:schemeClr val="bg1">
                    <a:lumMod val="50000"/>
                  </a:schemeClr>
                </a:solidFill>
                <a:latin typeface="Helvetica" pitchFamily="2" charset="0"/>
              </a:rPr>
              <a:t>transporte</a:t>
            </a:r>
            <a:r>
              <a:rPr lang="en-US" dirty="0">
                <a:solidFill>
                  <a:schemeClr val="bg1">
                    <a:lumMod val="50000"/>
                  </a:schemeClr>
                </a:solidFill>
                <a:latin typeface="Helvetica" pitchFamily="2" charset="0"/>
              </a:rPr>
              <a:t> y la </a:t>
            </a:r>
            <a:r>
              <a:rPr lang="en-US" dirty="0" err="1">
                <a:solidFill>
                  <a:schemeClr val="bg1">
                    <a:lumMod val="50000"/>
                  </a:schemeClr>
                </a:solidFill>
                <a:latin typeface="Helvetica" pitchFamily="2" charset="0"/>
              </a:rPr>
              <a:t>logística</a:t>
            </a:r>
            <a:r>
              <a:rPr lang="en-US" dirty="0">
                <a:solidFill>
                  <a:schemeClr val="bg1">
                    <a:lumMod val="50000"/>
                  </a:schemeClr>
                </a:solidFill>
                <a:latin typeface="Helvetica" pitchFamily="2" charset="0"/>
              </a:rPr>
              <a:t>, y </a:t>
            </a:r>
            <a:r>
              <a:rPr lang="en-US" dirty="0" err="1">
                <a:solidFill>
                  <a:schemeClr val="bg1">
                    <a:lumMod val="50000"/>
                  </a:schemeClr>
                </a:solidFill>
                <a:latin typeface="Helvetica" pitchFamily="2" charset="0"/>
              </a:rPr>
              <a:t>seguridad</a:t>
            </a:r>
            <a:r>
              <a:rPr lang="en-US" dirty="0">
                <a:solidFill>
                  <a:schemeClr val="bg1">
                    <a:lumMod val="50000"/>
                  </a:schemeClr>
                </a:solidFill>
                <a:latin typeface="Helvetica" pitchFamily="2" charset="0"/>
              </a:rPr>
              <a:t> vial, </a:t>
            </a:r>
            <a:r>
              <a:rPr lang="en-US" dirty="0" err="1">
                <a:solidFill>
                  <a:schemeClr val="bg1">
                    <a:lumMod val="50000"/>
                  </a:schemeClr>
                </a:solidFill>
                <a:latin typeface="Helvetica" pitchFamily="2" charset="0"/>
              </a:rPr>
              <a:t>conectividad</a:t>
            </a:r>
            <a:r>
              <a:rPr lang="en-US" dirty="0">
                <a:solidFill>
                  <a:schemeClr val="bg1">
                    <a:lumMod val="50000"/>
                  </a:schemeClr>
                </a:solidFill>
                <a:latin typeface="Helvetica" pitchFamily="2" charset="0"/>
              </a:rPr>
              <a:t> a </a:t>
            </a:r>
            <a:r>
              <a:rPr lang="en-US" dirty="0" err="1">
                <a:solidFill>
                  <a:schemeClr val="bg1">
                    <a:lumMod val="50000"/>
                  </a:schemeClr>
                </a:solidFill>
                <a:latin typeface="Helvetica" pitchFamily="2" charset="0"/>
              </a:rPr>
              <a:t>través</a:t>
            </a:r>
            <a:r>
              <a:rPr lang="en-US" dirty="0">
                <a:solidFill>
                  <a:schemeClr val="bg1">
                    <a:lumMod val="50000"/>
                  </a:schemeClr>
                </a:solidFill>
                <a:latin typeface="Helvetica" pitchFamily="2" charset="0"/>
              </a:rPr>
              <a:t> de una </a:t>
            </a:r>
            <a:r>
              <a:rPr lang="en-US" dirty="0" err="1">
                <a:solidFill>
                  <a:schemeClr val="bg1">
                    <a:lumMod val="50000"/>
                  </a:schemeClr>
                </a:solidFill>
                <a:latin typeface="Helvetica" pitchFamily="2" charset="0"/>
              </a:rPr>
              <a:t>movilidad</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urbano</a:t>
            </a:r>
            <a:r>
              <a:rPr lang="en-US" dirty="0">
                <a:solidFill>
                  <a:schemeClr val="bg1">
                    <a:lumMod val="50000"/>
                  </a:schemeClr>
                </a:solidFill>
                <a:latin typeface="Helvetica" pitchFamily="2" charset="0"/>
              </a:rPr>
              <a:t> – regional </a:t>
            </a:r>
            <a:r>
              <a:rPr lang="en-US" dirty="0" err="1">
                <a:solidFill>
                  <a:schemeClr val="bg1">
                    <a:lumMod val="50000"/>
                  </a:schemeClr>
                </a:solidFill>
                <a:latin typeface="Helvetica" pitchFamily="2" charset="0"/>
              </a:rPr>
              <a:t>sostenible</a:t>
            </a:r>
            <a:r>
              <a:rPr lang="en-US" dirty="0">
                <a:solidFill>
                  <a:schemeClr val="bg1">
                    <a:lumMod val="50000"/>
                  </a:schemeClr>
                </a:solidFill>
                <a:latin typeface="Helvetica" pitchFamily="2" charset="0"/>
              </a:rPr>
              <a:t>, la </a:t>
            </a:r>
            <a:r>
              <a:rPr lang="en-US" dirty="0" err="1">
                <a:solidFill>
                  <a:schemeClr val="bg1">
                    <a:lumMod val="50000"/>
                  </a:schemeClr>
                </a:solidFill>
                <a:latin typeface="Helvetica" pitchFamily="2" charset="0"/>
              </a:rPr>
              <a:t>implementación</a:t>
            </a:r>
            <a:r>
              <a:rPr lang="en-US" dirty="0">
                <a:solidFill>
                  <a:schemeClr val="bg1">
                    <a:lumMod val="50000"/>
                  </a:schemeClr>
                </a:solidFill>
                <a:latin typeface="Helvetica" pitchFamily="2" charset="0"/>
              </a:rPr>
              <a:t> de </a:t>
            </a:r>
            <a:r>
              <a:rPr lang="en-US" dirty="0" err="1">
                <a:solidFill>
                  <a:schemeClr val="bg1">
                    <a:lumMod val="50000"/>
                  </a:schemeClr>
                </a:solidFill>
                <a:latin typeface="Helvetica" pitchFamily="2" charset="0"/>
              </a:rPr>
              <a:t>corredores</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estratégicos</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intermodales</a:t>
            </a:r>
            <a:r>
              <a:rPr lang="en-US" dirty="0">
                <a:solidFill>
                  <a:schemeClr val="bg1">
                    <a:lumMod val="50000"/>
                  </a:schemeClr>
                </a:solidFill>
                <a:latin typeface="Helvetica" pitchFamily="2" charset="0"/>
              </a:rPr>
              <a:t> y una </a:t>
            </a:r>
            <a:r>
              <a:rPr lang="en-US" dirty="0" err="1">
                <a:solidFill>
                  <a:schemeClr val="bg1">
                    <a:lumMod val="50000"/>
                  </a:schemeClr>
                </a:solidFill>
                <a:latin typeface="Helvetica" pitchFamily="2" charset="0"/>
              </a:rPr>
              <a:t>innovación</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financiera</a:t>
            </a:r>
            <a:r>
              <a:rPr lang="en-US" dirty="0">
                <a:solidFill>
                  <a:schemeClr val="bg1">
                    <a:lumMod val="50000"/>
                  </a:schemeClr>
                </a:solidFill>
                <a:latin typeface="Helvetica" pitchFamily="2" charset="0"/>
              </a:rPr>
              <a:t> y </a:t>
            </a:r>
            <a:r>
              <a:rPr lang="en-US" dirty="0" err="1">
                <a:solidFill>
                  <a:schemeClr val="bg1">
                    <a:lumMod val="50000"/>
                  </a:schemeClr>
                </a:solidFill>
                <a:latin typeface="Helvetica" pitchFamily="2" charset="0"/>
              </a:rPr>
              <a:t>movilización</a:t>
            </a:r>
            <a:r>
              <a:rPr lang="en-US" dirty="0">
                <a:solidFill>
                  <a:schemeClr val="bg1">
                    <a:lumMod val="50000"/>
                  </a:schemeClr>
                </a:solidFill>
                <a:latin typeface="Helvetica" pitchFamily="2" charset="0"/>
              </a:rPr>
              <a:t> de </a:t>
            </a:r>
            <a:r>
              <a:rPr lang="en-US" dirty="0" err="1">
                <a:solidFill>
                  <a:schemeClr val="bg1">
                    <a:lumMod val="50000"/>
                  </a:schemeClr>
                </a:solidFill>
                <a:latin typeface="Helvetica" pitchFamily="2" charset="0"/>
              </a:rPr>
              <a:t>nuevas</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fuentes</a:t>
            </a:r>
            <a:r>
              <a:rPr lang="en-US" dirty="0">
                <a:solidFill>
                  <a:schemeClr val="bg1">
                    <a:lumMod val="50000"/>
                  </a:schemeClr>
                </a:solidFill>
                <a:latin typeface="Helvetica" pitchFamily="2" charset="0"/>
              </a:rPr>
              <a:t> de </a:t>
            </a:r>
            <a:r>
              <a:rPr lang="en-US" dirty="0" err="1">
                <a:solidFill>
                  <a:schemeClr val="bg1">
                    <a:lumMod val="50000"/>
                  </a:schemeClr>
                </a:solidFill>
                <a:latin typeface="Helvetica" pitchFamily="2" charset="0"/>
              </a:rPr>
              <a:t>pago</a:t>
            </a:r>
            <a:r>
              <a:rPr lang="en-US" dirty="0">
                <a:solidFill>
                  <a:schemeClr val="bg1">
                    <a:lumMod val="50000"/>
                  </a:schemeClr>
                </a:solidFill>
                <a:latin typeface="Helvetica" pitchFamily="2" charset="0"/>
              </a:rPr>
              <a:t> para </a:t>
            </a:r>
            <a:r>
              <a:rPr lang="en-US" dirty="0" err="1">
                <a:solidFill>
                  <a:schemeClr val="bg1">
                    <a:lumMod val="50000"/>
                  </a:schemeClr>
                </a:solidFill>
                <a:latin typeface="Helvetica" pitchFamily="2" charset="0"/>
              </a:rPr>
              <a:t>impulsar</a:t>
            </a:r>
            <a:r>
              <a:rPr lang="en-US" dirty="0">
                <a:solidFill>
                  <a:schemeClr val="bg1">
                    <a:lumMod val="50000"/>
                  </a:schemeClr>
                </a:solidFill>
                <a:latin typeface="Helvetica" pitchFamily="2" charset="0"/>
              </a:rPr>
              <a:t> al sector. </a:t>
            </a:r>
          </a:p>
          <a:p>
            <a:endParaRPr lang="en-US" dirty="0">
              <a:solidFill>
                <a:schemeClr val="bg1">
                  <a:lumMod val="50000"/>
                </a:schemeClr>
              </a:solidFill>
              <a:latin typeface="Helvetica" pitchFamily="2" charset="0"/>
            </a:endParaRPr>
          </a:p>
          <a:p>
            <a:pPr algn="just"/>
            <a:endParaRPr lang="es-ES" sz="2000" dirty="0">
              <a:solidFill>
                <a:schemeClr val="bg1">
                  <a:lumMod val="50000"/>
                </a:schemeClr>
              </a:solidFill>
              <a:latin typeface="Helvetica" pitchFamily="2" charset="0"/>
              <a:cs typeface="BigNoodleTitling"/>
            </a:endParaRPr>
          </a:p>
        </p:txBody>
      </p:sp>
    </p:spTree>
    <p:extLst>
      <p:ext uri="{BB962C8B-B14F-4D97-AF65-F5344CB8AC3E}">
        <p14:creationId xmlns:p14="http://schemas.microsoft.com/office/powerpoint/2010/main" val="42239493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A46ADD2-5A47-FE47-897E-204C23B510F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15100" y="-23615"/>
            <a:ext cx="10287000" cy="6906200"/>
          </a:xfrm>
          <a:prstGeom prst="rect">
            <a:avLst/>
          </a:prstGeom>
        </p:spPr>
      </p:pic>
      <p:pic>
        <p:nvPicPr>
          <p:cNvPr id="9" name="Imagen 8" descr="Imagen que contiene computadora, cuchillo&#10;&#10;Descripción generada automáticamente">
            <a:extLst>
              <a:ext uri="{FF2B5EF4-FFF2-40B4-BE49-F238E27FC236}">
                <a16:creationId xmlns:a16="http://schemas.microsoft.com/office/drawing/2014/main" id="{E9E92A33-9F35-8046-A394-D34D6619E63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40006" y="-86279"/>
            <a:ext cx="9754117" cy="6968864"/>
          </a:xfrm>
          <a:prstGeom prst="rect">
            <a:avLst/>
          </a:prstGeom>
        </p:spPr>
      </p:pic>
      <p:sp>
        <p:nvSpPr>
          <p:cNvPr id="10" name="CuadroTexto 9">
            <a:extLst>
              <a:ext uri="{FF2B5EF4-FFF2-40B4-BE49-F238E27FC236}">
                <a16:creationId xmlns:a16="http://schemas.microsoft.com/office/drawing/2014/main" id="{8A0E2E74-CE35-444A-BD52-1004BB246AC5}"/>
              </a:ext>
            </a:extLst>
          </p:cNvPr>
          <p:cNvSpPr txBox="1"/>
          <p:nvPr/>
        </p:nvSpPr>
        <p:spPr>
          <a:xfrm>
            <a:off x="981647" y="479745"/>
            <a:ext cx="6761747" cy="1569660"/>
          </a:xfrm>
          <a:prstGeom prst="rect">
            <a:avLst/>
          </a:prstGeom>
          <a:noFill/>
        </p:spPr>
        <p:txBody>
          <a:bodyPr wrap="square" rtlCol="0">
            <a:spAutoFit/>
          </a:bodyPr>
          <a:lstStyle/>
          <a:p>
            <a:r>
              <a:rPr lang="es-CO" sz="3200" b="1" dirty="0">
                <a:solidFill>
                  <a:schemeClr val="accent1"/>
                </a:solidFill>
                <a:latin typeface="Helvetica" pitchFamily="2" charset="0"/>
              </a:rPr>
              <a:t>Comportamiento Histórico</a:t>
            </a:r>
          </a:p>
        </p:txBody>
      </p:sp>
      <p:sp>
        <p:nvSpPr>
          <p:cNvPr id="7" name="Rectángulo 10">
            <a:extLst>
              <a:ext uri="{FF2B5EF4-FFF2-40B4-BE49-F238E27FC236}">
                <a16:creationId xmlns:a16="http://schemas.microsoft.com/office/drawing/2014/main" id="{F03E375E-4370-6C49-8491-BC410031A6B8}"/>
              </a:ext>
            </a:extLst>
          </p:cNvPr>
          <p:cNvSpPr/>
          <p:nvPr/>
        </p:nvSpPr>
        <p:spPr>
          <a:xfrm>
            <a:off x="313205" y="1324437"/>
            <a:ext cx="6712918" cy="2000548"/>
          </a:xfrm>
          <a:prstGeom prst="rect">
            <a:avLst/>
          </a:prstGeom>
        </p:spPr>
        <p:txBody>
          <a:bodyPr wrap="square">
            <a:spAutoFit/>
          </a:bodyPr>
          <a:lstStyle/>
          <a:p>
            <a:pPr>
              <a:defRPr/>
            </a:pPr>
            <a:br>
              <a:rPr lang="en-US" sz="2000" dirty="0"/>
            </a:br>
            <a:endParaRPr lang="en-US" sz="2400" dirty="0"/>
          </a:p>
          <a:p>
            <a:pPr>
              <a:defRPr/>
            </a:pPr>
            <a:endParaRPr lang="en-US" sz="2000" dirty="0">
              <a:solidFill>
                <a:schemeClr val="bg1">
                  <a:lumMod val="50000"/>
                </a:schemeClr>
              </a:solidFill>
              <a:latin typeface="Helvetica" pitchFamily="2" charset="0"/>
            </a:endParaRPr>
          </a:p>
          <a:p>
            <a:pPr>
              <a:defRPr/>
            </a:pPr>
            <a:endParaRPr lang="en-US" sz="2000" dirty="0">
              <a:solidFill>
                <a:schemeClr val="bg1">
                  <a:lumMod val="50000"/>
                </a:schemeClr>
              </a:solidFill>
              <a:latin typeface="Helvetica" pitchFamily="2" charset="0"/>
            </a:endParaRPr>
          </a:p>
          <a:p>
            <a:pPr>
              <a:defRPr/>
            </a:pPr>
            <a:endParaRPr lang="en-US" sz="2000" dirty="0">
              <a:solidFill>
                <a:schemeClr val="bg1">
                  <a:lumMod val="50000"/>
                </a:schemeClr>
              </a:solidFill>
              <a:latin typeface="Helvetica" pitchFamily="2" charset="0"/>
              <a:cs typeface="BigNoodleTitling"/>
            </a:endParaRPr>
          </a:p>
          <a:p>
            <a:pPr>
              <a:defRPr/>
            </a:pPr>
            <a:endParaRPr lang="es-ES" sz="2000" dirty="0">
              <a:solidFill>
                <a:schemeClr val="bg1">
                  <a:lumMod val="50000"/>
                </a:schemeClr>
              </a:solidFill>
              <a:latin typeface="Helvetica" pitchFamily="2" charset="0"/>
              <a:cs typeface="BigNoodleTitling"/>
            </a:endParaRPr>
          </a:p>
        </p:txBody>
      </p:sp>
      <p:sp>
        <p:nvSpPr>
          <p:cNvPr id="8" name="Rectángulo 10">
            <a:extLst>
              <a:ext uri="{FF2B5EF4-FFF2-40B4-BE49-F238E27FC236}">
                <a16:creationId xmlns:a16="http://schemas.microsoft.com/office/drawing/2014/main" id="{ABBDEDA5-EC43-FD48-86CB-140ADC8C88A1}"/>
              </a:ext>
            </a:extLst>
          </p:cNvPr>
          <p:cNvSpPr/>
          <p:nvPr/>
        </p:nvSpPr>
        <p:spPr>
          <a:xfrm>
            <a:off x="-107529" y="1193913"/>
            <a:ext cx="7592061" cy="6463308"/>
          </a:xfrm>
          <a:prstGeom prst="rect">
            <a:avLst/>
          </a:prstGeom>
        </p:spPr>
        <p:txBody>
          <a:bodyPr wrap="square">
            <a:spAutoFit/>
          </a:bodyPr>
          <a:lstStyle/>
          <a:p>
            <a:pPr marL="285750" lvl="0" indent="-285750">
              <a:buFont typeface="Arial" panose="020B0604020202020204" pitchFamily="34" charset="0"/>
              <a:buChar char="•"/>
            </a:pPr>
            <a:r>
              <a:rPr lang="es-ES" dirty="0">
                <a:solidFill>
                  <a:schemeClr val="bg1">
                    <a:lumMod val="50000"/>
                  </a:schemeClr>
                </a:solidFill>
                <a:latin typeface="Helvetica" pitchFamily="2" charset="0"/>
              </a:rPr>
              <a:t>El 56.77% de los desembolsos se han destinado para los departamentos de Antioquia, Bogotá D.C. y Atlántico. </a:t>
            </a:r>
          </a:p>
          <a:p>
            <a:pPr lvl="0"/>
            <a:endParaRPr lang="en-US" dirty="0">
              <a:solidFill>
                <a:schemeClr val="bg1">
                  <a:lumMod val="50000"/>
                </a:schemeClr>
              </a:solidFill>
              <a:latin typeface="Helvetica" pitchFamily="2" charset="0"/>
            </a:endParaRPr>
          </a:p>
          <a:p>
            <a:pPr marL="285750" lvl="0" indent="-285750">
              <a:buFont typeface="Arial" panose="020B0604020202020204" pitchFamily="34" charset="0"/>
              <a:buChar char="•"/>
            </a:pPr>
            <a:r>
              <a:rPr lang="es-ES" dirty="0">
                <a:solidFill>
                  <a:schemeClr val="bg1">
                    <a:lumMod val="50000"/>
                  </a:schemeClr>
                </a:solidFill>
                <a:latin typeface="Helvetica" pitchFamily="2" charset="0"/>
              </a:rPr>
              <a:t>El año que obtuvo un mayor numero de desembolsos fue el 2018. Del año 2019 año 2020, se registró un decrecimiento del 231% en el total de los desembolsos. </a:t>
            </a:r>
            <a:r>
              <a:rPr lang="en-US" dirty="0">
                <a:solidFill>
                  <a:schemeClr val="bg1">
                    <a:lumMod val="50000"/>
                  </a:schemeClr>
                </a:solidFill>
                <a:latin typeface="Helvetica" pitchFamily="2" charset="0"/>
              </a:rPr>
              <a:t> </a:t>
            </a:r>
          </a:p>
          <a:p>
            <a:pPr lvl="0"/>
            <a:endParaRPr lang="en-US" dirty="0">
              <a:solidFill>
                <a:schemeClr val="bg1">
                  <a:lumMod val="50000"/>
                </a:schemeClr>
              </a:solidFill>
              <a:latin typeface="Helvetica" pitchFamily="2" charset="0"/>
            </a:endParaRPr>
          </a:p>
          <a:p>
            <a:pPr marL="285750" lvl="0" indent="-285750">
              <a:buFont typeface="Arial" panose="020B0604020202020204" pitchFamily="34" charset="0"/>
              <a:buChar char="•"/>
            </a:pPr>
            <a:r>
              <a:rPr lang="es-ES" dirty="0">
                <a:solidFill>
                  <a:schemeClr val="bg1">
                    <a:lumMod val="50000"/>
                  </a:schemeClr>
                </a:solidFill>
                <a:latin typeface="Helvetica" pitchFamily="2" charset="0"/>
              </a:rPr>
              <a:t>Por su parte, en lo que va del 2021, ya se han superado los desembolsos del año inmediatamente anterior en un 19.56%. </a:t>
            </a:r>
          </a:p>
          <a:p>
            <a:pPr lvl="0"/>
            <a:r>
              <a:rPr lang="es-CO" dirty="0">
                <a:solidFill>
                  <a:schemeClr val="bg1">
                    <a:lumMod val="50000"/>
                  </a:schemeClr>
                </a:solidFill>
                <a:latin typeface="Helvetica" pitchFamily="2" charset="0"/>
              </a:rPr>
              <a:t> </a:t>
            </a:r>
            <a:endParaRPr lang="en-US" dirty="0">
              <a:solidFill>
                <a:schemeClr val="bg1">
                  <a:lumMod val="50000"/>
                </a:schemeClr>
              </a:solidFill>
              <a:latin typeface="Helvetica" pitchFamily="2" charset="0"/>
            </a:endParaRPr>
          </a:p>
          <a:p>
            <a:pPr marL="285750" lvl="0" indent="-285750">
              <a:buFont typeface="Arial" panose="020B0604020202020204" pitchFamily="34" charset="0"/>
              <a:buChar char="•"/>
            </a:pPr>
            <a:r>
              <a:rPr lang="es-ES" dirty="0">
                <a:solidFill>
                  <a:schemeClr val="bg1">
                    <a:lumMod val="50000"/>
                  </a:schemeClr>
                </a:solidFill>
                <a:latin typeface="Helvetica" pitchFamily="2" charset="0"/>
              </a:rPr>
              <a:t>Los créditos desembolsados desde la entidad se han otorgado con unas condiciones de periodos de gracia que oscilan entre los 6, 12 y 28 meses. </a:t>
            </a:r>
          </a:p>
          <a:p>
            <a:pPr lvl="0"/>
            <a:endParaRPr lang="en-US" dirty="0">
              <a:solidFill>
                <a:schemeClr val="bg1">
                  <a:lumMod val="50000"/>
                </a:schemeClr>
              </a:solidFill>
              <a:latin typeface="Helvetica" pitchFamily="2" charset="0"/>
            </a:endParaRPr>
          </a:p>
          <a:p>
            <a:pPr marL="285750" lvl="0" indent="-285750">
              <a:buFont typeface="Arial" panose="020B0604020202020204" pitchFamily="34" charset="0"/>
              <a:buChar char="•"/>
            </a:pPr>
            <a:r>
              <a:rPr lang="es-ES" dirty="0">
                <a:solidFill>
                  <a:schemeClr val="bg1">
                    <a:lumMod val="50000"/>
                  </a:schemeClr>
                </a:solidFill>
                <a:latin typeface="Helvetica" pitchFamily="2" charset="0"/>
              </a:rPr>
              <a:t>De los tres subsectores a los que fueron dirigidos los recursos, el 67.20% fue dirigido a el subsector del transporte vial. Por su parte, el subsector de transporte urbano, terrestre de carga y pasajeros represento un 19.91% del total de los desembolsos. De esta manera los subsectores férreo, aéreo, fluvial y marítimo suman el 12.89% de la totalidad de los desembolsos. </a:t>
            </a:r>
            <a:endParaRPr lang="en-US" dirty="0">
              <a:solidFill>
                <a:schemeClr val="bg1">
                  <a:lumMod val="50000"/>
                </a:schemeClr>
              </a:solidFill>
              <a:latin typeface="Helvetica" pitchFamily="2" charset="0"/>
            </a:endParaRPr>
          </a:p>
          <a:p>
            <a:endParaRPr lang="en-US" dirty="0">
              <a:solidFill>
                <a:schemeClr val="bg1">
                  <a:lumMod val="50000"/>
                </a:schemeClr>
              </a:solidFill>
              <a:latin typeface="Helvetica" pitchFamily="2" charset="0"/>
            </a:endParaRPr>
          </a:p>
          <a:p>
            <a:br>
              <a:rPr lang="en-US" dirty="0"/>
            </a:br>
            <a:endParaRPr lang="es-ES" dirty="0">
              <a:solidFill>
                <a:schemeClr val="bg1">
                  <a:lumMod val="50000"/>
                </a:schemeClr>
              </a:solidFill>
              <a:latin typeface="Helvetica" pitchFamily="2" charset="0"/>
            </a:endParaRPr>
          </a:p>
        </p:txBody>
      </p:sp>
    </p:spTree>
    <p:extLst>
      <p:ext uri="{BB962C8B-B14F-4D97-AF65-F5344CB8AC3E}">
        <p14:creationId xmlns:p14="http://schemas.microsoft.com/office/powerpoint/2010/main" val="18075102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A9D344C-3980-DE4A-B61F-F66ED5FDC1F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0287000" cy="6858000"/>
          </a:xfrm>
          <a:prstGeom prst="rect">
            <a:avLst/>
          </a:prstGeom>
        </p:spPr>
      </p:pic>
      <p:pic>
        <p:nvPicPr>
          <p:cNvPr id="9" name="Imagen 8" descr="Imagen que contiene computadora, laptop, mujer, blanco&#10;&#10;Descripción generada automáticamente">
            <a:extLst>
              <a:ext uri="{FF2B5EF4-FFF2-40B4-BE49-F238E27FC236}">
                <a16:creationId xmlns:a16="http://schemas.microsoft.com/office/drawing/2014/main" id="{A6F08345-5617-D049-A3FB-6BE04A9E8384}"/>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156178" y="-37064"/>
            <a:ext cx="10035823" cy="6997916"/>
          </a:xfrm>
          <a:prstGeom prst="rect">
            <a:avLst/>
          </a:prstGeom>
        </p:spPr>
      </p:pic>
      <p:sp>
        <p:nvSpPr>
          <p:cNvPr id="10" name="CuadroTexto 9">
            <a:extLst>
              <a:ext uri="{FF2B5EF4-FFF2-40B4-BE49-F238E27FC236}">
                <a16:creationId xmlns:a16="http://schemas.microsoft.com/office/drawing/2014/main" id="{6DB20C2F-C0CF-974D-A46F-4C8324EF87D7}"/>
              </a:ext>
            </a:extLst>
          </p:cNvPr>
          <p:cNvSpPr txBox="1"/>
          <p:nvPr/>
        </p:nvSpPr>
        <p:spPr>
          <a:xfrm>
            <a:off x="4812313" y="250062"/>
            <a:ext cx="6992620" cy="584775"/>
          </a:xfrm>
          <a:prstGeom prst="rect">
            <a:avLst/>
          </a:prstGeom>
          <a:noFill/>
        </p:spPr>
        <p:txBody>
          <a:bodyPr wrap="none" rtlCol="0">
            <a:spAutoFit/>
          </a:bodyPr>
          <a:lstStyle/>
          <a:p>
            <a:r>
              <a:rPr lang="es-CO" sz="3200" b="1" dirty="0">
                <a:solidFill>
                  <a:schemeClr val="accent1"/>
                </a:solidFill>
                <a:latin typeface="Helvetica" pitchFamily="2" charset="0"/>
              </a:rPr>
              <a:t>Importancia estratégica del sector</a:t>
            </a:r>
          </a:p>
        </p:txBody>
      </p:sp>
      <p:sp>
        <p:nvSpPr>
          <p:cNvPr id="11" name="Rectángulo 10">
            <a:extLst>
              <a:ext uri="{FF2B5EF4-FFF2-40B4-BE49-F238E27FC236}">
                <a16:creationId xmlns:a16="http://schemas.microsoft.com/office/drawing/2014/main" id="{165E60B7-FAA2-864F-ADEE-CE06D753886E}"/>
              </a:ext>
            </a:extLst>
          </p:cNvPr>
          <p:cNvSpPr/>
          <p:nvPr/>
        </p:nvSpPr>
        <p:spPr>
          <a:xfrm>
            <a:off x="4391378" y="1084898"/>
            <a:ext cx="7834490" cy="6217087"/>
          </a:xfrm>
          <a:prstGeom prst="rect">
            <a:avLst/>
          </a:prstGeom>
        </p:spPr>
        <p:txBody>
          <a:bodyPr wrap="square">
            <a:spAutoFit/>
          </a:bodyPr>
          <a:lstStyle/>
          <a:p>
            <a:pPr marL="285750" indent="-285750">
              <a:buFont typeface="Arial" panose="020B0604020202020204" pitchFamily="34" charset="0"/>
              <a:buChar char="•"/>
            </a:pPr>
            <a:r>
              <a:rPr lang="es-CO" dirty="0">
                <a:solidFill>
                  <a:schemeClr val="bg1">
                    <a:lumMod val="50000"/>
                  </a:schemeClr>
                </a:solidFill>
                <a:latin typeface="Helvetica" pitchFamily="2" charset="0"/>
              </a:rPr>
              <a:t>La </a:t>
            </a:r>
            <a:r>
              <a:rPr lang="es-CO" dirty="0" err="1">
                <a:solidFill>
                  <a:schemeClr val="bg1">
                    <a:lumMod val="50000"/>
                  </a:schemeClr>
                </a:solidFill>
                <a:latin typeface="Helvetica" pitchFamily="2" charset="0"/>
              </a:rPr>
              <a:t>inversion</a:t>
            </a:r>
            <a:r>
              <a:rPr lang="es-CO" dirty="0">
                <a:solidFill>
                  <a:schemeClr val="bg1">
                    <a:lumMod val="50000"/>
                  </a:schemeClr>
                </a:solidFill>
                <a:latin typeface="Helvetica" pitchFamily="2" charset="0"/>
              </a:rPr>
              <a:t> en infraestructura de transporte tiene como objetivo cerrar las brechas regionales del país e interconectar los principales centros de producción y consumo con los principales puertos.</a:t>
            </a:r>
          </a:p>
          <a:p>
            <a:pPr marL="285750" indent="-285750">
              <a:buFont typeface="Arial" panose="020B0604020202020204" pitchFamily="34" charset="0"/>
              <a:buChar char="•"/>
            </a:pPr>
            <a:endParaRPr lang="es-CO" dirty="0">
              <a:solidFill>
                <a:schemeClr val="bg1">
                  <a:lumMod val="50000"/>
                </a:schemeClr>
              </a:solidFill>
              <a:latin typeface="Helvetica" pitchFamily="2" charset="0"/>
            </a:endParaRPr>
          </a:p>
          <a:p>
            <a:pPr marL="285750" indent="-285750">
              <a:buFont typeface="Arial" panose="020B0604020202020204" pitchFamily="34" charset="0"/>
              <a:buChar char="•"/>
            </a:pPr>
            <a:r>
              <a:rPr lang="es-CO" dirty="0">
                <a:solidFill>
                  <a:schemeClr val="bg1">
                    <a:lumMod val="50000"/>
                  </a:schemeClr>
                </a:solidFill>
                <a:latin typeface="Helvetica" pitchFamily="2" charset="0"/>
              </a:rPr>
              <a:t> Además, mejoras sustanciales en la infraestructura de transporte multimodal tienen efectos directos en incrementos de la competitividad y la eficiencia del sector productivo y por esta vía, un mayor crecimiento económico de largo plazo.</a:t>
            </a:r>
            <a:endParaRPr lang="en-US" dirty="0">
              <a:solidFill>
                <a:schemeClr val="bg1">
                  <a:lumMod val="50000"/>
                </a:schemeClr>
              </a:solidFill>
              <a:latin typeface="Helvetica" pitchFamily="2" charset="0"/>
            </a:endParaRPr>
          </a:p>
          <a:p>
            <a:endParaRPr lang="es-ES" dirty="0">
              <a:solidFill>
                <a:schemeClr val="bg1">
                  <a:lumMod val="50000"/>
                </a:schemeClr>
              </a:solidFill>
              <a:latin typeface="Helvetica" pitchFamily="2" charset="0"/>
            </a:endParaRPr>
          </a:p>
          <a:p>
            <a:pPr marL="285750" indent="-285750">
              <a:buFont typeface="Arial" panose="020B0604020202020204" pitchFamily="34" charset="0"/>
              <a:buChar char="•"/>
            </a:pPr>
            <a:r>
              <a:rPr lang="es-CO" dirty="0">
                <a:solidFill>
                  <a:schemeClr val="bg1">
                    <a:lumMod val="50000"/>
                  </a:schemeClr>
                </a:solidFill>
                <a:latin typeface="Helvetica" pitchFamily="2" charset="0"/>
              </a:rPr>
              <a:t>Estos elementos cobran mayor relevancia en el contexto económico actual, donde la crisis económica causada por el desplome de los precios internacionales del petróleo y el COVID-19 llevará a que la economía colombiana crezca a tasas negativas por cuarta vez en los últimos 100 años, con un deterioro importante en sus cifras de desempleo y pobreza. </a:t>
            </a:r>
          </a:p>
          <a:p>
            <a:pPr marL="285750" indent="-285750">
              <a:buFont typeface="Arial" panose="020B0604020202020204" pitchFamily="34" charset="0"/>
              <a:buChar char="•"/>
            </a:pPr>
            <a:endParaRPr lang="es-CO" dirty="0">
              <a:solidFill>
                <a:schemeClr val="bg1">
                  <a:lumMod val="50000"/>
                </a:schemeClr>
              </a:solidFill>
              <a:latin typeface="Helvetica" pitchFamily="2" charset="0"/>
            </a:endParaRPr>
          </a:p>
          <a:p>
            <a:pPr marL="285750" indent="-285750">
              <a:buFont typeface="Arial" panose="020B0604020202020204" pitchFamily="34" charset="0"/>
              <a:buChar char="•"/>
            </a:pPr>
            <a:r>
              <a:rPr lang="es-CO" dirty="0">
                <a:solidFill>
                  <a:schemeClr val="bg1">
                    <a:lumMod val="50000"/>
                  </a:schemeClr>
                </a:solidFill>
                <a:latin typeface="Helvetica" pitchFamily="2" charset="0"/>
              </a:rPr>
              <a:t>Una mayor inversión en infraestructura hace parte fundamental entonces de la agenda de recuperación económica posterior al choque, dados sus fuertes encadenamientos con otros sectores de la economía y su efecto positivo sobre el empleo y el ingreso de los hogares.</a:t>
            </a:r>
            <a:endParaRPr lang="en-US" dirty="0">
              <a:solidFill>
                <a:schemeClr val="bg1">
                  <a:lumMod val="50000"/>
                </a:schemeClr>
              </a:solidFill>
              <a:latin typeface="Helvetica" pitchFamily="2" charset="0"/>
            </a:endParaRPr>
          </a:p>
          <a:p>
            <a:r>
              <a:rPr lang="es-CO" dirty="0">
                <a:solidFill>
                  <a:schemeClr val="bg1">
                    <a:lumMod val="50000"/>
                  </a:schemeClr>
                </a:solidFill>
                <a:latin typeface="Helvetica" pitchFamily="2" charset="0"/>
              </a:rPr>
              <a:t> </a:t>
            </a:r>
            <a:endParaRPr lang="en-US" dirty="0">
              <a:solidFill>
                <a:schemeClr val="bg1">
                  <a:lumMod val="50000"/>
                </a:schemeClr>
              </a:solidFill>
              <a:latin typeface="Helvetica" pitchFamily="2" charset="0"/>
            </a:endParaRPr>
          </a:p>
          <a:p>
            <a:pPr>
              <a:defRPr/>
            </a:pPr>
            <a:endParaRPr lang="es-ES" sz="2000" dirty="0">
              <a:solidFill>
                <a:schemeClr val="bg1">
                  <a:lumMod val="50000"/>
                </a:schemeClr>
              </a:solidFill>
              <a:latin typeface="Helvetica" pitchFamily="2" charset="0"/>
              <a:cs typeface="BigNoodleTitling"/>
            </a:endParaRPr>
          </a:p>
        </p:txBody>
      </p:sp>
    </p:spTree>
    <p:extLst>
      <p:ext uri="{BB962C8B-B14F-4D97-AF65-F5344CB8AC3E}">
        <p14:creationId xmlns:p14="http://schemas.microsoft.com/office/powerpoint/2010/main" val="28540814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846FA52-CFB6-7943-87C5-BD1656A3024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37064"/>
            <a:ext cx="10287000" cy="6957056"/>
          </a:xfrm>
          <a:prstGeom prst="rect">
            <a:avLst/>
          </a:prstGeom>
        </p:spPr>
      </p:pic>
      <p:pic>
        <p:nvPicPr>
          <p:cNvPr id="9" name="Imagen 8" descr="Imagen que contiene computadora, laptop, mujer, blanco&#10;&#10;Descripción generada automáticamente">
            <a:extLst>
              <a:ext uri="{FF2B5EF4-FFF2-40B4-BE49-F238E27FC236}">
                <a16:creationId xmlns:a16="http://schemas.microsoft.com/office/drawing/2014/main" id="{A6F08345-5617-D049-A3FB-6BE04A9E8384}"/>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144889" y="-37064"/>
            <a:ext cx="10047112" cy="6957056"/>
          </a:xfrm>
          <a:prstGeom prst="rect">
            <a:avLst/>
          </a:prstGeom>
        </p:spPr>
      </p:pic>
      <p:sp>
        <p:nvSpPr>
          <p:cNvPr id="10" name="CuadroTexto 9">
            <a:extLst>
              <a:ext uri="{FF2B5EF4-FFF2-40B4-BE49-F238E27FC236}">
                <a16:creationId xmlns:a16="http://schemas.microsoft.com/office/drawing/2014/main" id="{6DB20C2F-C0CF-974D-A46F-4C8324EF87D7}"/>
              </a:ext>
            </a:extLst>
          </p:cNvPr>
          <p:cNvSpPr txBox="1"/>
          <p:nvPr/>
        </p:nvSpPr>
        <p:spPr>
          <a:xfrm>
            <a:off x="4920685" y="207056"/>
            <a:ext cx="6832320" cy="584775"/>
          </a:xfrm>
          <a:prstGeom prst="rect">
            <a:avLst/>
          </a:prstGeom>
          <a:noFill/>
        </p:spPr>
        <p:txBody>
          <a:bodyPr wrap="none" rtlCol="0">
            <a:spAutoFit/>
          </a:bodyPr>
          <a:lstStyle/>
          <a:p>
            <a:r>
              <a:rPr lang="es-CO" sz="3200" b="1" dirty="0">
                <a:solidFill>
                  <a:schemeClr val="accent1"/>
                </a:solidFill>
                <a:latin typeface="Helvetica" pitchFamily="2" charset="0"/>
              </a:rPr>
              <a:t>Importancia estratégica del sector</a:t>
            </a:r>
          </a:p>
        </p:txBody>
      </p:sp>
      <p:sp>
        <p:nvSpPr>
          <p:cNvPr id="11" name="Rectángulo 10">
            <a:extLst>
              <a:ext uri="{FF2B5EF4-FFF2-40B4-BE49-F238E27FC236}">
                <a16:creationId xmlns:a16="http://schemas.microsoft.com/office/drawing/2014/main" id="{165E60B7-FAA2-864F-ADEE-CE06D753886E}"/>
              </a:ext>
            </a:extLst>
          </p:cNvPr>
          <p:cNvSpPr/>
          <p:nvPr/>
        </p:nvSpPr>
        <p:spPr>
          <a:xfrm>
            <a:off x="4481690" y="683345"/>
            <a:ext cx="7710310" cy="6494085"/>
          </a:xfrm>
          <a:prstGeom prst="rect">
            <a:avLst/>
          </a:prstGeom>
        </p:spPr>
        <p:txBody>
          <a:bodyPr wrap="square">
            <a:spAutoFit/>
          </a:bodyPr>
          <a:lstStyle/>
          <a:p>
            <a:r>
              <a:rPr lang="es-CO" dirty="0"/>
              <a:t> </a:t>
            </a:r>
            <a:endParaRPr lang="en-US" dirty="0"/>
          </a:p>
          <a:p>
            <a:pPr marL="285750" indent="-285750">
              <a:buFont typeface="Arial" panose="020B0604020202020204" pitchFamily="34" charset="0"/>
              <a:buChar char="•"/>
            </a:pPr>
            <a:r>
              <a:rPr lang="es-CO" dirty="0">
                <a:solidFill>
                  <a:schemeClr val="bg1">
                    <a:lumMod val="50000"/>
                  </a:schemeClr>
                </a:solidFill>
                <a:latin typeface="Helvetica" pitchFamily="2" charset="0"/>
              </a:rPr>
              <a:t>La inversión en infraestructura mejoro considerablemente desde el año 2014 por el desarrollo de proyectos viales de cuarta generación.</a:t>
            </a:r>
          </a:p>
          <a:p>
            <a:pPr marL="285750" indent="-285750">
              <a:buFont typeface="Arial" panose="020B0604020202020204" pitchFamily="34" charset="0"/>
              <a:buChar char="•"/>
            </a:pPr>
            <a:endParaRPr lang="es-CO" dirty="0">
              <a:solidFill>
                <a:schemeClr val="bg1">
                  <a:lumMod val="50000"/>
                </a:schemeClr>
              </a:solidFill>
              <a:latin typeface="Helvetica" pitchFamily="2" charset="0"/>
            </a:endParaRPr>
          </a:p>
          <a:p>
            <a:pPr marL="285750" indent="-285750">
              <a:buFont typeface="Arial" panose="020B0604020202020204" pitchFamily="34" charset="0"/>
              <a:buChar char="•"/>
            </a:pPr>
            <a:r>
              <a:rPr lang="es-CO" dirty="0">
                <a:solidFill>
                  <a:schemeClr val="bg1">
                    <a:lumMod val="50000"/>
                  </a:schemeClr>
                </a:solidFill>
                <a:latin typeface="Helvetica" pitchFamily="2" charset="0"/>
              </a:rPr>
              <a:t>Sin embargo,  los principales indicadores a nivel internacional muestran aún un deficiencia en este frente teniendo en cuenta el nivel de desarrollo del país. Es por esto que en el país se evidencian unos los altos costos logísticos y de transporte, en comparación con otros países de la región.</a:t>
            </a:r>
            <a:endParaRPr lang="en-US" dirty="0">
              <a:solidFill>
                <a:schemeClr val="bg1">
                  <a:lumMod val="50000"/>
                </a:schemeClr>
              </a:solidFill>
              <a:latin typeface="Helvetica" pitchFamily="2" charset="0"/>
            </a:endParaRPr>
          </a:p>
          <a:p>
            <a:pPr marL="342900" indent="-342900">
              <a:buFont typeface="Arial" panose="020B0604020202020204" pitchFamily="34" charset="0"/>
              <a:buChar char="•"/>
              <a:defRPr/>
            </a:pPr>
            <a:endParaRPr lang="es-ES" dirty="0">
              <a:solidFill>
                <a:schemeClr val="bg1">
                  <a:lumMod val="50000"/>
                </a:schemeClr>
              </a:solidFill>
              <a:latin typeface="Helvetica" pitchFamily="2" charset="0"/>
            </a:endParaRPr>
          </a:p>
          <a:p>
            <a:pPr marL="285750" indent="-285750">
              <a:buFont typeface="Arial" panose="020B0604020202020204" pitchFamily="34" charset="0"/>
              <a:buChar char="•"/>
            </a:pPr>
            <a:r>
              <a:rPr lang="en-US" dirty="0">
                <a:solidFill>
                  <a:schemeClr val="bg1">
                    <a:lumMod val="50000"/>
                  </a:schemeClr>
                </a:solidFill>
                <a:latin typeface="Helvetica" pitchFamily="2" charset="0"/>
              </a:rPr>
              <a:t>Los </a:t>
            </a:r>
            <a:r>
              <a:rPr lang="en-US" dirty="0" err="1">
                <a:solidFill>
                  <a:schemeClr val="bg1">
                    <a:lumMod val="50000"/>
                  </a:schemeClr>
                </a:solidFill>
                <a:latin typeface="Helvetica" pitchFamily="2" charset="0"/>
              </a:rPr>
              <a:t>resultados</a:t>
            </a:r>
            <a:r>
              <a:rPr lang="en-US" dirty="0">
                <a:solidFill>
                  <a:schemeClr val="bg1">
                    <a:lumMod val="50000"/>
                  </a:schemeClr>
                </a:solidFill>
                <a:latin typeface="Helvetica" pitchFamily="2" charset="0"/>
              </a:rPr>
              <a:t> del </a:t>
            </a:r>
            <a:r>
              <a:rPr lang="en-US" dirty="0" err="1">
                <a:solidFill>
                  <a:schemeClr val="bg1">
                    <a:lumMod val="50000"/>
                  </a:schemeClr>
                </a:solidFill>
                <a:latin typeface="Helvetica" pitchFamily="2" charset="0"/>
              </a:rPr>
              <a:t>modelo</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implican</a:t>
            </a:r>
            <a:r>
              <a:rPr lang="en-US" dirty="0">
                <a:solidFill>
                  <a:schemeClr val="bg1">
                    <a:lumMod val="50000"/>
                  </a:schemeClr>
                </a:solidFill>
                <a:latin typeface="Helvetica" pitchFamily="2" charset="0"/>
              </a:rPr>
              <a:t> que un </a:t>
            </a:r>
            <a:r>
              <a:rPr lang="en-US" dirty="0" err="1">
                <a:solidFill>
                  <a:schemeClr val="bg1">
                    <a:lumMod val="50000"/>
                  </a:schemeClr>
                </a:solidFill>
                <a:latin typeface="Helvetica" pitchFamily="2" charset="0"/>
              </a:rPr>
              <a:t>aumento</a:t>
            </a:r>
            <a:r>
              <a:rPr lang="en-US" dirty="0">
                <a:solidFill>
                  <a:schemeClr val="bg1">
                    <a:lumMod val="50000"/>
                  </a:schemeClr>
                </a:solidFill>
                <a:latin typeface="Helvetica" pitchFamily="2" charset="0"/>
              </a:rPr>
              <a:t> de la </a:t>
            </a:r>
            <a:r>
              <a:rPr lang="en-US" dirty="0" err="1">
                <a:solidFill>
                  <a:schemeClr val="bg1">
                    <a:lumMod val="50000"/>
                  </a:schemeClr>
                </a:solidFill>
                <a:latin typeface="Helvetica" pitchFamily="2" charset="0"/>
              </a:rPr>
              <a:t>inversión</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en</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infraestructura</a:t>
            </a:r>
            <a:r>
              <a:rPr lang="en-US" dirty="0">
                <a:solidFill>
                  <a:schemeClr val="bg1">
                    <a:lumMod val="50000"/>
                  </a:schemeClr>
                </a:solidFill>
                <a:latin typeface="Helvetica" pitchFamily="2" charset="0"/>
              </a:rPr>
              <a:t> del 0,5% del PIB por por los </a:t>
            </a:r>
            <a:r>
              <a:rPr lang="en-US" dirty="0" err="1">
                <a:solidFill>
                  <a:schemeClr val="bg1">
                    <a:lumMod val="50000"/>
                  </a:schemeClr>
                </a:solidFill>
                <a:latin typeface="Helvetica" pitchFamily="2" charset="0"/>
              </a:rPr>
              <a:t>proximos</a:t>
            </a:r>
            <a:r>
              <a:rPr lang="en-US" dirty="0">
                <a:solidFill>
                  <a:schemeClr val="bg1">
                    <a:lumMod val="50000"/>
                  </a:schemeClr>
                </a:solidFill>
                <a:latin typeface="Helvetica" pitchFamily="2" charset="0"/>
              </a:rPr>
              <a:t> 10 </a:t>
            </a:r>
            <a:r>
              <a:rPr lang="en-US" dirty="0" err="1">
                <a:solidFill>
                  <a:schemeClr val="bg1">
                    <a:lumMod val="50000"/>
                  </a:schemeClr>
                </a:solidFill>
                <a:latin typeface="Helvetica" pitchFamily="2" charset="0"/>
              </a:rPr>
              <a:t>años</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aumentaría</a:t>
            </a:r>
            <a:r>
              <a:rPr lang="en-US" dirty="0">
                <a:solidFill>
                  <a:schemeClr val="bg1">
                    <a:lumMod val="50000"/>
                  </a:schemeClr>
                </a:solidFill>
                <a:latin typeface="Helvetica" pitchFamily="2" charset="0"/>
              </a:rPr>
              <a:t> la </a:t>
            </a:r>
            <a:r>
              <a:rPr lang="en-US" dirty="0" err="1">
                <a:solidFill>
                  <a:schemeClr val="bg1">
                    <a:lumMod val="50000"/>
                  </a:schemeClr>
                </a:solidFill>
                <a:latin typeface="Helvetica" pitchFamily="2" charset="0"/>
              </a:rPr>
              <a:t>tasa</a:t>
            </a:r>
            <a:r>
              <a:rPr lang="en-US" dirty="0">
                <a:solidFill>
                  <a:schemeClr val="bg1">
                    <a:lumMod val="50000"/>
                  </a:schemeClr>
                </a:solidFill>
                <a:latin typeface="Helvetica" pitchFamily="2" charset="0"/>
              </a:rPr>
              <a:t> de </a:t>
            </a:r>
            <a:r>
              <a:rPr lang="en-US" dirty="0" err="1">
                <a:solidFill>
                  <a:schemeClr val="bg1">
                    <a:lumMod val="50000"/>
                  </a:schemeClr>
                </a:solidFill>
                <a:latin typeface="Helvetica" pitchFamily="2" charset="0"/>
              </a:rPr>
              <a:t>crecimiento</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económico</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en</a:t>
            </a:r>
            <a:r>
              <a:rPr lang="en-US" dirty="0">
                <a:solidFill>
                  <a:schemeClr val="bg1">
                    <a:lumMod val="50000"/>
                  </a:schemeClr>
                </a:solidFill>
                <a:latin typeface="Helvetica" pitchFamily="2" charset="0"/>
              </a:rPr>
              <a:t> 0,8 puntos </a:t>
            </a:r>
            <a:r>
              <a:rPr lang="en-US" dirty="0" err="1">
                <a:solidFill>
                  <a:schemeClr val="bg1">
                    <a:lumMod val="50000"/>
                  </a:schemeClr>
                </a:solidFill>
                <a:latin typeface="Helvetica" pitchFamily="2" charset="0"/>
              </a:rPr>
              <a:t>porcentuales</a:t>
            </a:r>
            <a:r>
              <a:rPr lang="en-US" dirty="0">
                <a:solidFill>
                  <a:schemeClr val="bg1">
                    <a:lumMod val="50000"/>
                  </a:schemeClr>
                </a:solidFill>
                <a:latin typeface="Helvetica" pitchFamily="2" charset="0"/>
              </a:rPr>
              <a:t> por </a:t>
            </a:r>
            <a:r>
              <a:rPr lang="en-US" dirty="0" err="1">
                <a:solidFill>
                  <a:schemeClr val="bg1">
                    <a:lumMod val="50000"/>
                  </a:schemeClr>
                </a:solidFill>
                <a:latin typeface="Helvetica" pitchFamily="2" charset="0"/>
              </a:rPr>
              <a:t>año</a:t>
            </a:r>
            <a:r>
              <a:rPr lang="en-US" dirty="0">
                <a:solidFill>
                  <a:schemeClr val="bg1">
                    <a:lumMod val="50000"/>
                  </a:schemeClr>
                </a:solidFill>
                <a:latin typeface="Helvetica" pitchFamily="2" charset="0"/>
              </a:rPr>
              <a:t> </a:t>
            </a:r>
          </a:p>
          <a:p>
            <a:pPr marL="285750" indent="-285750">
              <a:buFont typeface="Arial" panose="020B0604020202020204" pitchFamily="34" charset="0"/>
              <a:buChar char="•"/>
            </a:pPr>
            <a:endParaRPr lang="en-US" dirty="0">
              <a:solidFill>
                <a:schemeClr val="bg1">
                  <a:lumMod val="50000"/>
                </a:schemeClr>
              </a:solidFill>
              <a:latin typeface="Helvetica" pitchFamily="2" charset="0"/>
            </a:endParaRPr>
          </a:p>
          <a:p>
            <a:pPr marL="285750" indent="-285750">
              <a:buFont typeface="Arial" panose="020B0604020202020204" pitchFamily="34" charset="0"/>
              <a:buChar char="•"/>
            </a:pPr>
            <a:r>
              <a:rPr lang="en-US" dirty="0" err="1">
                <a:solidFill>
                  <a:schemeClr val="bg1">
                    <a:lumMod val="50000"/>
                  </a:schemeClr>
                </a:solidFill>
                <a:latin typeface="Helvetica" pitchFamily="2" charset="0"/>
              </a:rPr>
              <a:t>Adicionalmente</a:t>
            </a:r>
            <a:r>
              <a:rPr lang="en-US" dirty="0">
                <a:solidFill>
                  <a:schemeClr val="bg1">
                    <a:lumMod val="50000"/>
                  </a:schemeClr>
                </a:solidFill>
                <a:latin typeface="Helvetica" pitchFamily="2" charset="0"/>
              </a:rPr>
              <a:t>, el </a:t>
            </a:r>
            <a:r>
              <a:rPr lang="en-US" dirty="0" err="1">
                <a:solidFill>
                  <a:schemeClr val="bg1">
                    <a:lumMod val="50000"/>
                  </a:schemeClr>
                </a:solidFill>
                <a:latin typeface="Helvetica" pitchFamily="2" charset="0"/>
              </a:rPr>
              <a:t>aumento</a:t>
            </a:r>
            <a:r>
              <a:rPr lang="en-US" dirty="0">
                <a:solidFill>
                  <a:schemeClr val="bg1">
                    <a:lumMod val="50000"/>
                  </a:schemeClr>
                </a:solidFill>
                <a:latin typeface="Helvetica" pitchFamily="2" charset="0"/>
              </a:rPr>
              <a:t> de la </a:t>
            </a:r>
            <a:r>
              <a:rPr lang="en-US" dirty="0" err="1">
                <a:solidFill>
                  <a:schemeClr val="bg1">
                    <a:lumMod val="50000"/>
                  </a:schemeClr>
                </a:solidFill>
                <a:latin typeface="Helvetica" pitchFamily="2" charset="0"/>
              </a:rPr>
              <a:t>actividad</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económica</a:t>
            </a:r>
            <a:r>
              <a:rPr lang="en-US" dirty="0">
                <a:solidFill>
                  <a:schemeClr val="bg1">
                    <a:lumMod val="50000"/>
                  </a:schemeClr>
                </a:solidFill>
                <a:latin typeface="Helvetica" pitchFamily="2" charset="0"/>
              </a:rPr>
              <a:t> se </a:t>
            </a:r>
            <a:r>
              <a:rPr lang="en-US" dirty="0" err="1">
                <a:solidFill>
                  <a:schemeClr val="bg1">
                    <a:lumMod val="50000"/>
                  </a:schemeClr>
                </a:solidFill>
                <a:latin typeface="Helvetica" pitchFamily="2" charset="0"/>
              </a:rPr>
              <a:t>traduciría</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en</a:t>
            </a:r>
            <a:r>
              <a:rPr lang="en-US" dirty="0">
                <a:solidFill>
                  <a:schemeClr val="bg1">
                    <a:lumMod val="50000"/>
                  </a:schemeClr>
                </a:solidFill>
                <a:latin typeface="Helvetica" pitchFamily="2" charset="0"/>
              </a:rPr>
              <a:t> una </a:t>
            </a:r>
            <a:r>
              <a:rPr lang="en-US" dirty="0" err="1">
                <a:solidFill>
                  <a:schemeClr val="bg1">
                    <a:lumMod val="50000"/>
                  </a:schemeClr>
                </a:solidFill>
                <a:latin typeface="Helvetica" pitchFamily="2" charset="0"/>
              </a:rPr>
              <a:t>reducción</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promedio</a:t>
            </a:r>
            <a:r>
              <a:rPr lang="en-US" dirty="0">
                <a:solidFill>
                  <a:schemeClr val="bg1">
                    <a:lumMod val="50000"/>
                  </a:schemeClr>
                </a:solidFill>
                <a:latin typeface="Helvetica" pitchFamily="2" charset="0"/>
              </a:rPr>
              <a:t> de la </a:t>
            </a:r>
            <a:r>
              <a:rPr lang="en-US" dirty="0" err="1">
                <a:solidFill>
                  <a:schemeClr val="bg1">
                    <a:lumMod val="50000"/>
                  </a:schemeClr>
                </a:solidFill>
                <a:latin typeface="Helvetica" pitchFamily="2" charset="0"/>
              </a:rPr>
              <a:t>tasa</a:t>
            </a:r>
            <a:r>
              <a:rPr lang="en-US" dirty="0">
                <a:solidFill>
                  <a:schemeClr val="bg1">
                    <a:lumMod val="50000"/>
                  </a:schemeClr>
                </a:solidFill>
                <a:latin typeface="Helvetica" pitchFamily="2" charset="0"/>
              </a:rPr>
              <a:t> de </a:t>
            </a:r>
            <a:r>
              <a:rPr lang="en-US" dirty="0" err="1">
                <a:solidFill>
                  <a:schemeClr val="bg1">
                    <a:lumMod val="50000"/>
                  </a:schemeClr>
                </a:solidFill>
                <a:latin typeface="Helvetica" pitchFamily="2" charset="0"/>
              </a:rPr>
              <a:t>desempleo</a:t>
            </a:r>
            <a:r>
              <a:rPr lang="en-US" dirty="0">
                <a:solidFill>
                  <a:schemeClr val="bg1">
                    <a:lumMod val="50000"/>
                  </a:schemeClr>
                </a:solidFill>
                <a:latin typeface="Helvetica" pitchFamily="2" charset="0"/>
              </a:rPr>
              <a:t> de 0,6 puntos </a:t>
            </a:r>
            <a:r>
              <a:rPr lang="en-US" dirty="0" err="1">
                <a:solidFill>
                  <a:schemeClr val="bg1">
                    <a:lumMod val="50000"/>
                  </a:schemeClr>
                </a:solidFill>
                <a:latin typeface="Helvetica" pitchFamily="2" charset="0"/>
              </a:rPr>
              <a:t>porcentuales</a:t>
            </a:r>
            <a:r>
              <a:rPr lang="en-US" dirty="0">
                <a:solidFill>
                  <a:schemeClr val="bg1">
                    <a:lumMod val="50000"/>
                  </a:schemeClr>
                </a:solidFill>
                <a:latin typeface="Helvetica" pitchFamily="2" charset="0"/>
              </a:rPr>
              <a:t>, </a:t>
            </a:r>
          </a:p>
          <a:p>
            <a:pPr marL="285750" indent="-285750">
              <a:buFont typeface="Arial" panose="020B0604020202020204" pitchFamily="34" charset="0"/>
              <a:buChar char="•"/>
            </a:pPr>
            <a:endParaRPr lang="en-US" dirty="0">
              <a:solidFill>
                <a:schemeClr val="bg1">
                  <a:lumMod val="50000"/>
                </a:schemeClr>
              </a:solidFill>
              <a:latin typeface="Helvetica" pitchFamily="2" charset="0"/>
            </a:endParaRPr>
          </a:p>
          <a:p>
            <a:pPr marL="285750" indent="-285750">
              <a:buFont typeface="Arial" panose="020B0604020202020204" pitchFamily="34" charset="0"/>
              <a:buChar char="•"/>
            </a:pPr>
            <a:r>
              <a:rPr lang="en-US" dirty="0">
                <a:solidFill>
                  <a:schemeClr val="bg1">
                    <a:lumMod val="50000"/>
                  </a:schemeClr>
                </a:solidFill>
                <a:latin typeface="Helvetica" pitchFamily="2" charset="0"/>
              </a:rPr>
              <a:t>De </a:t>
            </a:r>
            <a:r>
              <a:rPr lang="en-US" dirty="0" err="1">
                <a:solidFill>
                  <a:schemeClr val="bg1">
                    <a:lumMod val="50000"/>
                  </a:schemeClr>
                </a:solidFill>
                <a:latin typeface="Helvetica" pitchFamily="2" charset="0"/>
              </a:rPr>
              <a:t>igual</a:t>
            </a:r>
            <a:r>
              <a:rPr lang="en-US" dirty="0">
                <a:solidFill>
                  <a:schemeClr val="bg1">
                    <a:lumMod val="50000"/>
                  </a:schemeClr>
                </a:solidFill>
                <a:latin typeface="Helvetica" pitchFamily="2" charset="0"/>
              </a:rPr>
              <a:t> forma, se </a:t>
            </a:r>
            <a:r>
              <a:rPr lang="en-US" dirty="0" err="1">
                <a:solidFill>
                  <a:schemeClr val="bg1">
                    <a:lumMod val="50000"/>
                  </a:schemeClr>
                </a:solidFill>
                <a:latin typeface="Helvetica" pitchFamily="2" charset="0"/>
              </a:rPr>
              <a:t>reduciria</a:t>
            </a:r>
            <a:r>
              <a:rPr lang="en-US" dirty="0">
                <a:solidFill>
                  <a:schemeClr val="bg1">
                    <a:lumMod val="50000"/>
                  </a:schemeClr>
                </a:solidFill>
                <a:latin typeface="Helvetica" pitchFamily="2" charset="0"/>
              </a:rPr>
              <a:t> la </a:t>
            </a:r>
            <a:r>
              <a:rPr lang="en-US" dirty="0" err="1">
                <a:solidFill>
                  <a:schemeClr val="bg1">
                    <a:lumMod val="50000"/>
                  </a:schemeClr>
                </a:solidFill>
                <a:latin typeface="Helvetica" pitchFamily="2" charset="0"/>
              </a:rPr>
              <a:t>tasa</a:t>
            </a:r>
            <a:r>
              <a:rPr lang="en-US" dirty="0">
                <a:solidFill>
                  <a:schemeClr val="bg1">
                    <a:lumMod val="50000"/>
                  </a:schemeClr>
                </a:solidFill>
                <a:latin typeface="Helvetica" pitchFamily="2" charset="0"/>
              </a:rPr>
              <a:t> de </a:t>
            </a:r>
            <a:r>
              <a:rPr lang="en-US" dirty="0" err="1">
                <a:solidFill>
                  <a:schemeClr val="bg1">
                    <a:lumMod val="50000"/>
                  </a:schemeClr>
                </a:solidFill>
                <a:latin typeface="Helvetica" pitchFamily="2" charset="0"/>
              </a:rPr>
              <a:t>pobreza</a:t>
            </a:r>
            <a:r>
              <a:rPr lang="en-US" dirty="0">
                <a:solidFill>
                  <a:schemeClr val="bg1">
                    <a:lumMod val="50000"/>
                  </a:schemeClr>
                </a:solidFill>
                <a:latin typeface="Helvetica" pitchFamily="2" charset="0"/>
              </a:rPr>
              <a:t> de 0,5 puntos </a:t>
            </a:r>
            <a:r>
              <a:rPr lang="en-US" dirty="0" err="1">
                <a:solidFill>
                  <a:schemeClr val="bg1">
                    <a:lumMod val="50000"/>
                  </a:schemeClr>
                </a:solidFill>
                <a:latin typeface="Helvetica" pitchFamily="2" charset="0"/>
              </a:rPr>
              <a:t>porcentuales</a:t>
            </a:r>
            <a:r>
              <a:rPr lang="en-US" dirty="0">
                <a:solidFill>
                  <a:schemeClr val="bg1">
                    <a:lumMod val="50000"/>
                  </a:schemeClr>
                </a:solidFill>
                <a:latin typeface="Helvetica" pitchFamily="2" charset="0"/>
              </a:rPr>
              <a:t>, es </a:t>
            </a:r>
            <a:r>
              <a:rPr lang="en-US" dirty="0" err="1">
                <a:solidFill>
                  <a:schemeClr val="bg1">
                    <a:lumMod val="50000"/>
                  </a:schemeClr>
                </a:solidFill>
                <a:latin typeface="Helvetica" pitchFamily="2" charset="0"/>
              </a:rPr>
              <a:t>decir</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alrededor</a:t>
            </a:r>
            <a:r>
              <a:rPr lang="en-US" dirty="0">
                <a:solidFill>
                  <a:schemeClr val="bg1">
                    <a:lumMod val="50000"/>
                  </a:schemeClr>
                </a:solidFill>
                <a:latin typeface="Helvetica" pitchFamily="2" charset="0"/>
              </a:rPr>
              <a:t> de 246 mil personas que </a:t>
            </a:r>
            <a:r>
              <a:rPr lang="en-US" dirty="0" err="1">
                <a:solidFill>
                  <a:schemeClr val="bg1">
                    <a:lumMod val="50000"/>
                  </a:schemeClr>
                </a:solidFill>
                <a:latin typeface="Helvetica" pitchFamily="2" charset="0"/>
              </a:rPr>
              <a:t>saldrían</a:t>
            </a:r>
            <a:r>
              <a:rPr lang="en-US" dirty="0">
                <a:solidFill>
                  <a:schemeClr val="bg1">
                    <a:lumMod val="50000"/>
                  </a:schemeClr>
                </a:solidFill>
                <a:latin typeface="Helvetica" pitchFamily="2" charset="0"/>
              </a:rPr>
              <a:t> de </a:t>
            </a:r>
            <a:r>
              <a:rPr lang="en-US" dirty="0" err="1">
                <a:solidFill>
                  <a:schemeClr val="bg1">
                    <a:lumMod val="50000"/>
                  </a:schemeClr>
                </a:solidFill>
                <a:latin typeface="Helvetica" pitchFamily="2" charset="0"/>
              </a:rPr>
              <a:t>esa</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condición</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aumentando</a:t>
            </a:r>
            <a:r>
              <a:rPr lang="en-US" dirty="0">
                <a:solidFill>
                  <a:schemeClr val="bg1">
                    <a:lumMod val="50000"/>
                  </a:schemeClr>
                </a:solidFill>
                <a:latin typeface="Helvetica" pitchFamily="2" charset="0"/>
              </a:rPr>
              <a:t> la inversion </a:t>
            </a:r>
            <a:r>
              <a:rPr lang="en-US" dirty="0" err="1">
                <a:solidFill>
                  <a:schemeClr val="bg1">
                    <a:lumMod val="50000"/>
                  </a:schemeClr>
                </a:solidFill>
                <a:latin typeface="Helvetica" pitchFamily="2" charset="0"/>
              </a:rPr>
              <a:t>en</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infraestructura</a:t>
            </a:r>
            <a:r>
              <a:rPr lang="en-US" dirty="0">
                <a:solidFill>
                  <a:schemeClr val="bg1">
                    <a:lumMod val="50000"/>
                  </a:schemeClr>
                </a:solidFill>
                <a:latin typeface="Helvetica" pitchFamily="2" charset="0"/>
              </a:rPr>
              <a:t>.  </a:t>
            </a:r>
          </a:p>
          <a:p>
            <a:pPr>
              <a:defRPr/>
            </a:pPr>
            <a:endParaRPr lang="es-ES" sz="2000" dirty="0">
              <a:solidFill>
                <a:schemeClr val="bg1">
                  <a:lumMod val="50000"/>
                </a:schemeClr>
              </a:solidFill>
              <a:latin typeface="Helvetica" pitchFamily="2" charset="0"/>
              <a:cs typeface="BigNoodleTitling"/>
            </a:endParaRPr>
          </a:p>
        </p:txBody>
      </p:sp>
    </p:spTree>
    <p:extLst>
      <p:ext uri="{BB962C8B-B14F-4D97-AF65-F5344CB8AC3E}">
        <p14:creationId xmlns:p14="http://schemas.microsoft.com/office/powerpoint/2010/main" val="35945707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27EEE15-6727-2B49-91E4-45F1556114C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859815" y="0"/>
            <a:ext cx="10332184" cy="6858000"/>
          </a:xfrm>
          <a:prstGeom prst="rect">
            <a:avLst/>
          </a:prstGeom>
        </p:spPr>
      </p:pic>
      <p:pic>
        <p:nvPicPr>
          <p:cNvPr id="9" name="Imagen 8" descr="Imagen que contiene computadora, cuchillo&#10;&#10;Descripción generada automáticamente">
            <a:extLst>
              <a:ext uri="{FF2B5EF4-FFF2-40B4-BE49-F238E27FC236}">
                <a16:creationId xmlns:a16="http://schemas.microsoft.com/office/drawing/2014/main" id="{E9E92A33-9F35-8046-A394-D34D6619E63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40006" y="-63977"/>
            <a:ext cx="9754117" cy="6968864"/>
          </a:xfrm>
          <a:prstGeom prst="rect">
            <a:avLst/>
          </a:prstGeom>
        </p:spPr>
      </p:pic>
      <p:sp>
        <p:nvSpPr>
          <p:cNvPr id="10" name="CuadroTexto 9">
            <a:extLst>
              <a:ext uri="{FF2B5EF4-FFF2-40B4-BE49-F238E27FC236}">
                <a16:creationId xmlns:a16="http://schemas.microsoft.com/office/drawing/2014/main" id="{8A0E2E74-CE35-444A-BD52-1004BB246AC5}"/>
              </a:ext>
            </a:extLst>
          </p:cNvPr>
          <p:cNvSpPr txBox="1"/>
          <p:nvPr/>
        </p:nvSpPr>
        <p:spPr>
          <a:xfrm>
            <a:off x="38297" y="342590"/>
            <a:ext cx="7887264" cy="1077218"/>
          </a:xfrm>
          <a:prstGeom prst="rect">
            <a:avLst/>
          </a:prstGeom>
          <a:noFill/>
        </p:spPr>
        <p:txBody>
          <a:bodyPr wrap="square" rtlCol="0">
            <a:spAutoFit/>
          </a:bodyPr>
          <a:lstStyle/>
          <a:p>
            <a:r>
              <a:rPr lang="es-CO" sz="3200" b="1" dirty="0">
                <a:solidFill>
                  <a:schemeClr val="accent1"/>
                </a:solidFill>
                <a:latin typeface="Helvetica" pitchFamily="2" charset="0"/>
              </a:rPr>
              <a:t>Impacto de la inversión en la economía</a:t>
            </a:r>
          </a:p>
          <a:p>
            <a:endParaRPr lang="es-CO" sz="3200" b="1" dirty="0">
              <a:solidFill>
                <a:schemeClr val="accent1"/>
              </a:solidFill>
              <a:latin typeface="Helvetica" pitchFamily="2" charset="0"/>
            </a:endParaRPr>
          </a:p>
        </p:txBody>
      </p:sp>
      <p:sp>
        <p:nvSpPr>
          <p:cNvPr id="7" name="Rectángulo 10">
            <a:extLst>
              <a:ext uri="{FF2B5EF4-FFF2-40B4-BE49-F238E27FC236}">
                <a16:creationId xmlns:a16="http://schemas.microsoft.com/office/drawing/2014/main" id="{F03E375E-4370-6C49-8491-BC410031A6B8}"/>
              </a:ext>
            </a:extLst>
          </p:cNvPr>
          <p:cNvSpPr/>
          <p:nvPr/>
        </p:nvSpPr>
        <p:spPr>
          <a:xfrm>
            <a:off x="1" y="1056140"/>
            <a:ext cx="7631288" cy="8094524"/>
          </a:xfrm>
          <a:prstGeom prst="rect">
            <a:avLst/>
          </a:prstGeom>
        </p:spPr>
        <p:txBody>
          <a:bodyPr wrap="square">
            <a:spAutoFit/>
          </a:bodyPr>
          <a:lstStyle/>
          <a:p>
            <a:pPr marL="285750" indent="-285750">
              <a:buFont typeface="Arial" panose="020B0604020202020204" pitchFamily="34" charset="0"/>
              <a:buChar char="•"/>
            </a:pPr>
            <a:r>
              <a:rPr lang="en-US" dirty="0" err="1">
                <a:solidFill>
                  <a:schemeClr val="bg1">
                    <a:lumMod val="50000"/>
                  </a:schemeClr>
                </a:solidFill>
                <a:latin typeface="Helvetica" pitchFamily="2" charset="0"/>
              </a:rPr>
              <a:t>En</a:t>
            </a:r>
            <a:r>
              <a:rPr lang="en-US" dirty="0">
                <a:solidFill>
                  <a:schemeClr val="bg1">
                    <a:lumMod val="50000"/>
                  </a:schemeClr>
                </a:solidFill>
                <a:latin typeface="Helvetica" pitchFamily="2" charset="0"/>
              </a:rPr>
              <a:t> el </a:t>
            </a:r>
            <a:r>
              <a:rPr lang="en-US" dirty="0" err="1">
                <a:solidFill>
                  <a:schemeClr val="bg1">
                    <a:lumMod val="50000"/>
                  </a:schemeClr>
                </a:solidFill>
                <a:latin typeface="Helvetica" pitchFamily="2" charset="0"/>
              </a:rPr>
              <a:t>corto</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plazo</a:t>
            </a:r>
            <a:r>
              <a:rPr lang="en-US" dirty="0">
                <a:solidFill>
                  <a:schemeClr val="bg1">
                    <a:lumMod val="50000"/>
                  </a:schemeClr>
                </a:solidFill>
                <a:latin typeface="Helvetica" pitchFamily="2" charset="0"/>
              </a:rPr>
              <a:t>, un </a:t>
            </a:r>
            <a:r>
              <a:rPr lang="en-US" dirty="0" err="1">
                <a:solidFill>
                  <a:schemeClr val="bg1">
                    <a:lumMod val="50000"/>
                  </a:schemeClr>
                </a:solidFill>
                <a:latin typeface="Helvetica" pitchFamily="2" charset="0"/>
              </a:rPr>
              <a:t>incremento</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en</a:t>
            </a:r>
            <a:r>
              <a:rPr lang="en-US" dirty="0">
                <a:solidFill>
                  <a:schemeClr val="bg1">
                    <a:lumMod val="50000"/>
                  </a:schemeClr>
                </a:solidFill>
                <a:latin typeface="Helvetica" pitchFamily="2" charset="0"/>
              </a:rPr>
              <a:t> la </a:t>
            </a:r>
            <a:r>
              <a:rPr lang="en-US" dirty="0" err="1">
                <a:solidFill>
                  <a:schemeClr val="bg1">
                    <a:lumMod val="50000"/>
                  </a:schemeClr>
                </a:solidFill>
                <a:latin typeface="Helvetica" pitchFamily="2" charset="0"/>
              </a:rPr>
              <a:t>inversión</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en</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infraestructura</a:t>
            </a:r>
            <a:r>
              <a:rPr lang="en-US" dirty="0">
                <a:solidFill>
                  <a:schemeClr val="bg1">
                    <a:lumMod val="50000"/>
                  </a:schemeClr>
                </a:solidFill>
                <a:latin typeface="Helvetica" pitchFamily="2" charset="0"/>
              </a:rPr>
              <a:t> de genera un </a:t>
            </a:r>
            <a:r>
              <a:rPr lang="en-US" dirty="0" err="1">
                <a:solidFill>
                  <a:schemeClr val="bg1">
                    <a:lumMod val="50000"/>
                  </a:schemeClr>
                </a:solidFill>
                <a:latin typeface="Helvetica" pitchFamily="2" charset="0"/>
              </a:rPr>
              <a:t>aumento</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en</a:t>
            </a:r>
            <a:r>
              <a:rPr lang="en-US" dirty="0">
                <a:solidFill>
                  <a:schemeClr val="bg1">
                    <a:lumMod val="50000"/>
                  </a:schemeClr>
                </a:solidFill>
                <a:latin typeface="Helvetica" pitchFamily="2" charset="0"/>
              </a:rPr>
              <a:t> la </a:t>
            </a:r>
            <a:r>
              <a:rPr lang="en-US" dirty="0" err="1">
                <a:solidFill>
                  <a:schemeClr val="bg1">
                    <a:lumMod val="50000"/>
                  </a:schemeClr>
                </a:solidFill>
                <a:latin typeface="Helvetica" pitchFamily="2" charset="0"/>
              </a:rPr>
              <a:t>demanda</a:t>
            </a:r>
            <a:r>
              <a:rPr lang="en-US" dirty="0">
                <a:solidFill>
                  <a:schemeClr val="bg1">
                    <a:lumMod val="50000"/>
                  </a:schemeClr>
                </a:solidFill>
                <a:latin typeface="Helvetica" pitchFamily="2" charset="0"/>
              </a:rPr>
              <a:t> de </a:t>
            </a:r>
            <a:r>
              <a:rPr lang="en-US" dirty="0" err="1">
                <a:solidFill>
                  <a:schemeClr val="bg1">
                    <a:lumMod val="50000"/>
                  </a:schemeClr>
                </a:solidFill>
                <a:latin typeface="Helvetica" pitchFamily="2" charset="0"/>
              </a:rPr>
              <a:t>otras</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actividades</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económicas</a:t>
            </a:r>
            <a:r>
              <a:rPr lang="en-US" dirty="0">
                <a:solidFill>
                  <a:schemeClr val="bg1">
                    <a:lumMod val="50000"/>
                  </a:schemeClr>
                </a:solidFill>
                <a:latin typeface="Helvetica" pitchFamily="2" charset="0"/>
              </a:rPr>
              <a:t> que </a:t>
            </a:r>
            <a:r>
              <a:rPr lang="en-US" dirty="0" err="1">
                <a:solidFill>
                  <a:schemeClr val="bg1">
                    <a:lumMod val="50000"/>
                  </a:schemeClr>
                </a:solidFill>
                <a:latin typeface="Helvetica" pitchFamily="2" charset="0"/>
              </a:rPr>
              <a:t>sirven</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como</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insumo</a:t>
            </a:r>
            <a:r>
              <a:rPr lang="en-US" dirty="0">
                <a:solidFill>
                  <a:schemeClr val="bg1">
                    <a:lumMod val="50000"/>
                  </a:schemeClr>
                </a:solidFill>
                <a:latin typeface="Helvetica" pitchFamily="2" charset="0"/>
              </a:rPr>
              <a:t> de </a:t>
            </a:r>
            <a:r>
              <a:rPr lang="en-US" dirty="0" err="1">
                <a:solidFill>
                  <a:schemeClr val="bg1">
                    <a:lumMod val="50000"/>
                  </a:schemeClr>
                </a:solidFill>
                <a:latin typeface="Helvetica" pitchFamily="2" charset="0"/>
              </a:rPr>
              <a:t>este</a:t>
            </a:r>
            <a:r>
              <a:rPr lang="en-US" dirty="0">
                <a:solidFill>
                  <a:schemeClr val="bg1">
                    <a:lumMod val="50000"/>
                  </a:schemeClr>
                </a:solidFill>
                <a:latin typeface="Helvetica" pitchFamily="2" charset="0"/>
              </a:rPr>
              <a:t> sector, que </a:t>
            </a:r>
            <a:r>
              <a:rPr lang="en-US" dirty="0" err="1">
                <a:solidFill>
                  <a:schemeClr val="bg1">
                    <a:lumMod val="50000"/>
                  </a:schemeClr>
                </a:solidFill>
                <a:latin typeface="Helvetica" pitchFamily="2" charset="0"/>
              </a:rPr>
              <a:t>en</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su</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mayoría</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pertenecen</a:t>
            </a:r>
            <a:r>
              <a:rPr lang="en-US" dirty="0">
                <a:solidFill>
                  <a:schemeClr val="bg1">
                    <a:lumMod val="50000"/>
                  </a:schemeClr>
                </a:solidFill>
                <a:latin typeface="Helvetica" pitchFamily="2" charset="0"/>
              </a:rPr>
              <a:t> al sector industrial. </a:t>
            </a:r>
          </a:p>
          <a:p>
            <a:pPr marL="285750" indent="-285750">
              <a:buFont typeface="Arial" panose="020B0604020202020204" pitchFamily="34" charset="0"/>
              <a:buChar char="•"/>
            </a:pPr>
            <a:endParaRPr lang="en-US" dirty="0">
              <a:solidFill>
                <a:schemeClr val="bg1">
                  <a:lumMod val="50000"/>
                </a:schemeClr>
              </a:solidFill>
              <a:latin typeface="Helvetica" pitchFamily="2" charset="0"/>
            </a:endParaRPr>
          </a:p>
          <a:p>
            <a:pPr marL="285750" indent="-285750">
              <a:buFont typeface="Arial" panose="020B0604020202020204" pitchFamily="34" charset="0"/>
              <a:buChar char="•"/>
            </a:pPr>
            <a:r>
              <a:rPr lang="en-US" dirty="0" err="1">
                <a:solidFill>
                  <a:schemeClr val="bg1">
                    <a:lumMod val="50000"/>
                  </a:schemeClr>
                </a:solidFill>
                <a:latin typeface="Helvetica" pitchFamily="2" charset="0"/>
              </a:rPr>
              <a:t>Así</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mismo</a:t>
            </a:r>
            <a:r>
              <a:rPr lang="en-US" dirty="0">
                <a:solidFill>
                  <a:schemeClr val="bg1">
                    <a:lumMod val="50000"/>
                  </a:schemeClr>
                </a:solidFill>
                <a:latin typeface="Helvetica" pitchFamily="2" charset="0"/>
              </a:rPr>
              <a:t>, una red de </a:t>
            </a:r>
            <a:r>
              <a:rPr lang="en-US" dirty="0" err="1">
                <a:solidFill>
                  <a:schemeClr val="bg1">
                    <a:lumMod val="50000"/>
                  </a:schemeClr>
                </a:solidFill>
                <a:latin typeface="Helvetica" pitchFamily="2" charset="0"/>
              </a:rPr>
              <a:t>transporte</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desarrollada</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permite</a:t>
            </a:r>
            <a:r>
              <a:rPr lang="en-US" dirty="0">
                <a:solidFill>
                  <a:schemeClr val="bg1">
                    <a:lumMod val="50000"/>
                  </a:schemeClr>
                </a:solidFill>
                <a:latin typeface="Helvetica" pitchFamily="2" charset="0"/>
              </a:rPr>
              <a:t> una </a:t>
            </a:r>
            <a:r>
              <a:rPr lang="en-US" dirty="0" err="1">
                <a:solidFill>
                  <a:schemeClr val="bg1">
                    <a:lumMod val="50000"/>
                  </a:schemeClr>
                </a:solidFill>
                <a:latin typeface="Helvetica" pitchFamily="2" charset="0"/>
              </a:rPr>
              <a:t>reorganización</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logística</a:t>
            </a:r>
            <a:r>
              <a:rPr lang="en-US" dirty="0">
                <a:solidFill>
                  <a:schemeClr val="bg1">
                    <a:lumMod val="50000"/>
                  </a:schemeClr>
                </a:solidFill>
                <a:latin typeface="Helvetica" pitchFamily="2" charset="0"/>
              </a:rPr>
              <a:t> de las </a:t>
            </a:r>
            <a:r>
              <a:rPr lang="en-US" dirty="0" err="1">
                <a:solidFill>
                  <a:schemeClr val="bg1">
                    <a:lumMod val="50000"/>
                  </a:schemeClr>
                </a:solidFill>
                <a:latin typeface="Helvetica" pitchFamily="2" charset="0"/>
              </a:rPr>
              <a:t>empresas</a:t>
            </a:r>
            <a:r>
              <a:rPr lang="en-US" dirty="0">
                <a:solidFill>
                  <a:schemeClr val="bg1">
                    <a:lumMod val="50000"/>
                  </a:schemeClr>
                </a:solidFill>
                <a:latin typeface="Helvetica" pitchFamily="2" charset="0"/>
              </a:rPr>
              <a:t> y </a:t>
            </a:r>
            <a:r>
              <a:rPr lang="en-US" dirty="0" err="1">
                <a:solidFill>
                  <a:schemeClr val="bg1">
                    <a:lumMod val="50000"/>
                  </a:schemeClr>
                </a:solidFill>
                <a:latin typeface="Helvetica" pitchFamily="2" charset="0"/>
              </a:rPr>
              <a:t>aumenta</a:t>
            </a:r>
            <a:r>
              <a:rPr lang="en-US" dirty="0">
                <a:solidFill>
                  <a:schemeClr val="bg1">
                    <a:lumMod val="50000"/>
                  </a:schemeClr>
                </a:solidFill>
                <a:latin typeface="Helvetica" pitchFamily="2" charset="0"/>
              </a:rPr>
              <a:t> la </a:t>
            </a:r>
            <a:r>
              <a:rPr lang="en-US" dirty="0" err="1">
                <a:solidFill>
                  <a:schemeClr val="bg1">
                    <a:lumMod val="50000"/>
                  </a:schemeClr>
                </a:solidFill>
                <a:latin typeface="Helvetica" pitchFamily="2" charset="0"/>
              </a:rPr>
              <a:t>eficiencia</a:t>
            </a:r>
            <a:r>
              <a:rPr lang="en-US" dirty="0">
                <a:solidFill>
                  <a:schemeClr val="bg1">
                    <a:lumMod val="50000"/>
                  </a:schemeClr>
                </a:solidFill>
                <a:latin typeface="Helvetica" pitchFamily="2" charset="0"/>
              </a:rPr>
              <a:t> de </a:t>
            </a:r>
            <a:r>
              <a:rPr lang="en-US" dirty="0" err="1">
                <a:solidFill>
                  <a:schemeClr val="bg1">
                    <a:lumMod val="50000"/>
                  </a:schemeClr>
                </a:solidFill>
                <a:latin typeface="Helvetica" pitchFamily="2" charset="0"/>
              </a:rPr>
              <a:t>estas</a:t>
            </a:r>
            <a:r>
              <a:rPr lang="en-US" dirty="0">
                <a:solidFill>
                  <a:schemeClr val="bg1">
                    <a:lumMod val="50000"/>
                  </a:schemeClr>
                </a:solidFill>
                <a:latin typeface="Helvetica" pitchFamily="2" charset="0"/>
              </a:rPr>
              <a:t> al </a:t>
            </a:r>
            <a:r>
              <a:rPr lang="en-US" dirty="0" err="1">
                <a:solidFill>
                  <a:schemeClr val="bg1">
                    <a:lumMod val="50000"/>
                  </a:schemeClr>
                </a:solidFill>
                <a:latin typeface="Helvetica" pitchFamily="2" charset="0"/>
              </a:rPr>
              <a:t>reducir</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costos</a:t>
            </a:r>
            <a:r>
              <a:rPr lang="en-US" dirty="0">
                <a:solidFill>
                  <a:schemeClr val="bg1">
                    <a:lumMod val="50000"/>
                  </a:schemeClr>
                </a:solidFill>
                <a:latin typeface="Helvetica" pitchFamily="2" charset="0"/>
              </a:rPr>
              <a:t> de </a:t>
            </a:r>
            <a:r>
              <a:rPr lang="en-US" dirty="0" err="1">
                <a:solidFill>
                  <a:schemeClr val="bg1">
                    <a:lumMod val="50000"/>
                  </a:schemeClr>
                </a:solidFill>
                <a:latin typeface="Helvetica" pitchFamily="2" charset="0"/>
              </a:rPr>
              <a:t>transacción</a:t>
            </a:r>
            <a:r>
              <a:rPr lang="en-US" dirty="0">
                <a:solidFill>
                  <a:schemeClr val="bg1">
                    <a:lumMod val="50000"/>
                  </a:schemeClr>
                </a:solidFill>
                <a:latin typeface="Helvetica" pitchFamily="2" charset="0"/>
              </a:rPr>
              <a:t> e </a:t>
            </a:r>
            <a:r>
              <a:rPr lang="en-US" dirty="0" err="1">
                <a:solidFill>
                  <a:schemeClr val="bg1">
                    <a:lumMod val="50000"/>
                  </a:schemeClr>
                </a:solidFill>
                <a:latin typeface="Helvetica" pitchFamily="2" charset="0"/>
              </a:rPr>
              <a:t>incrementar</a:t>
            </a:r>
            <a:r>
              <a:rPr lang="en-US" dirty="0">
                <a:solidFill>
                  <a:schemeClr val="bg1">
                    <a:lumMod val="50000"/>
                  </a:schemeClr>
                </a:solidFill>
                <a:latin typeface="Helvetica" pitchFamily="2" charset="0"/>
              </a:rPr>
              <a:t> la </a:t>
            </a:r>
            <a:r>
              <a:rPr lang="en-US" dirty="0" err="1">
                <a:solidFill>
                  <a:schemeClr val="bg1">
                    <a:lumMod val="50000"/>
                  </a:schemeClr>
                </a:solidFill>
                <a:latin typeface="Helvetica" pitchFamily="2" charset="0"/>
              </a:rPr>
              <a:t>demanda</a:t>
            </a:r>
            <a:r>
              <a:rPr lang="en-US" dirty="0">
                <a:solidFill>
                  <a:schemeClr val="bg1">
                    <a:lumMod val="50000"/>
                  </a:schemeClr>
                </a:solidFill>
                <a:latin typeface="Helvetica" pitchFamily="2" charset="0"/>
              </a:rPr>
              <a:t> y </a:t>
            </a:r>
            <a:r>
              <a:rPr lang="en-US" dirty="0" err="1">
                <a:solidFill>
                  <a:schemeClr val="bg1">
                    <a:lumMod val="50000"/>
                  </a:schemeClr>
                </a:solidFill>
                <a:latin typeface="Helvetica" pitchFamily="2" charset="0"/>
              </a:rPr>
              <a:t>oferta</a:t>
            </a:r>
            <a:r>
              <a:rPr lang="en-US" dirty="0">
                <a:solidFill>
                  <a:schemeClr val="bg1">
                    <a:lumMod val="50000"/>
                  </a:schemeClr>
                </a:solidFill>
                <a:latin typeface="Helvetica" pitchFamily="2" charset="0"/>
              </a:rPr>
              <a:t> de </a:t>
            </a:r>
            <a:r>
              <a:rPr lang="en-US" dirty="0" err="1">
                <a:solidFill>
                  <a:schemeClr val="bg1">
                    <a:lumMod val="50000"/>
                  </a:schemeClr>
                </a:solidFill>
                <a:latin typeface="Helvetica" pitchFamily="2" charset="0"/>
              </a:rPr>
              <a:t>productos</a:t>
            </a:r>
            <a:r>
              <a:rPr lang="en-US" dirty="0">
                <a:solidFill>
                  <a:schemeClr val="bg1">
                    <a:lumMod val="50000"/>
                  </a:schemeClr>
                </a:solidFill>
                <a:latin typeface="Helvetica" pitchFamily="2" charset="0"/>
              </a:rPr>
              <a:t>. </a:t>
            </a:r>
          </a:p>
          <a:p>
            <a:r>
              <a:rPr lang="en-US" dirty="0">
                <a:solidFill>
                  <a:schemeClr val="bg1">
                    <a:lumMod val="50000"/>
                  </a:schemeClr>
                </a:solidFill>
                <a:latin typeface="Helvetica" pitchFamily="2" charset="0"/>
              </a:rPr>
              <a:t> </a:t>
            </a:r>
          </a:p>
          <a:p>
            <a:pPr marL="285750" indent="-285750">
              <a:buFont typeface="Arial" panose="020B0604020202020204" pitchFamily="34" charset="0"/>
              <a:buChar char="•"/>
            </a:pPr>
            <a:r>
              <a:rPr lang="en-US" dirty="0" err="1">
                <a:solidFill>
                  <a:schemeClr val="bg1">
                    <a:lumMod val="50000"/>
                  </a:schemeClr>
                </a:solidFill>
                <a:latin typeface="Helvetica" pitchFamily="2" charset="0"/>
              </a:rPr>
              <a:t>En</a:t>
            </a:r>
            <a:r>
              <a:rPr lang="en-US" dirty="0">
                <a:solidFill>
                  <a:schemeClr val="bg1">
                    <a:lumMod val="50000"/>
                  </a:schemeClr>
                </a:solidFill>
                <a:latin typeface="Helvetica" pitchFamily="2" charset="0"/>
              </a:rPr>
              <a:t> el largo </a:t>
            </a:r>
            <a:r>
              <a:rPr lang="en-US" dirty="0" err="1">
                <a:solidFill>
                  <a:schemeClr val="bg1">
                    <a:lumMod val="50000"/>
                  </a:schemeClr>
                </a:solidFill>
                <a:latin typeface="Helvetica" pitchFamily="2" charset="0"/>
              </a:rPr>
              <a:t>plazo</a:t>
            </a:r>
            <a:r>
              <a:rPr lang="en-US" dirty="0">
                <a:solidFill>
                  <a:schemeClr val="bg1">
                    <a:lumMod val="50000"/>
                  </a:schemeClr>
                </a:solidFill>
                <a:latin typeface="Helvetica" pitchFamily="2" charset="0"/>
              </a:rPr>
              <a:t>, el </a:t>
            </a:r>
            <a:r>
              <a:rPr lang="en-US" dirty="0" err="1">
                <a:solidFill>
                  <a:schemeClr val="bg1">
                    <a:lumMod val="50000"/>
                  </a:schemeClr>
                </a:solidFill>
                <a:latin typeface="Helvetica" pitchFamily="2" charset="0"/>
              </a:rPr>
              <a:t>desarrollo</a:t>
            </a:r>
            <a:r>
              <a:rPr lang="en-US" dirty="0">
                <a:solidFill>
                  <a:schemeClr val="bg1">
                    <a:lumMod val="50000"/>
                  </a:schemeClr>
                </a:solidFill>
                <a:latin typeface="Helvetica" pitchFamily="2" charset="0"/>
              </a:rPr>
              <a:t> de una </a:t>
            </a:r>
            <a:r>
              <a:rPr lang="en-US" dirty="0" err="1">
                <a:solidFill>
                  <a:schemeClr val="bg1">
                    <a:lumMod val="50000"/>
                  </a:schemeClr>
                </a:solidFill>
                <a:latin typeface="Helvetica" pitchFamily="2" charset="0"/>
              </a:rPr>
              <a:t>infraestructura</a:t>
            </a:r>
            <a:r>
              <a:rPr lang="en-US" dirty="0">
                <a:solidFill>
                  <a:schemeClr val="bg1">
                    <a:lumMod val="50000"/>
                  </a:schemeClr>
                </a:solidFill>
                <a:latin typeface="Helvetica" pitchFamily="2" charset="0"/>
              </a:rPr>
              <a:t> de </a:t>
            </a:r>
            <a:r>
              <a:rPr lang="en-US" dirty="0" err="1">
                <a:solidFill>
                  <a:schemeClr val="bg1">
                    <a:lumMod val="50000"/>
                  </a:schemeClr>
                </a:solidFill>
                <a:latin typeface="Helvetica" pitchFamily="2" charset="0"/>
              </a:rPr>
              <a:t>transporte</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avanzada</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proporciona</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servicios</a:t>
            </a:r>
            <a:r>
              <a:rPr lang="en-US" dirty="0">
                <a:solidFill>
                  <a:schemeClr val="bg1">
                    <a:lumMod val="50000"/>
                  </a:schemeClr>
                </a:solidFill>
                <a:latin typeface="Helvetica" pitchFamily="2" charset="0"/>
              </a:rPr>
              <a:t> de </a:t>
            </a:r>
            <a:r>
              <a:rPr lang="en-US" dirty="0" err="1">
                <a:solidFill>
                  <a:schemeClr val="bg1">
                    <a:lumMod val="50000"/>
                  </a:schemeClr>
                </a:solidFill>
                <a:latin typeface="Helvetica" pitchFamily="2" charset="0"/>
              </a:rPr>
              <a:t>transporte</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más</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rápidos</a:t>
            </a:r>
            <a:r>
              <a:rPr lang="en-US" dirty="0">
                <a:solidFill>
                  <a:schemeClr val="bg1">
                    <a:lumMod val="50000"/>
                  </a:schemeClr>
                </a:solidFill>
                <a:latin typeface="Helvetica" pitchFamily="2" charset="0"/>
              </a:rPr>
              <a:t> y de </a:t>
            </a:r>
            <a:r>
              <a:rPr lang="en-US" dirty="0" err="1">
                <a:solidFill>
                  <a:schemeClr val="bg1">
                    <a:lumMod val="50000"/>
                  </a:schemeClr>
                </a:solidFill>
                <a:latin typeface="Helvetica" pitchFamily="2" charset="0"/>
              </a:rPr>
              <a:t>menor</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costo</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Esto</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acarrea</a:t>
            </a:r>
            <a:r>
              <a:rPr lang="en-US" dirty="0">
                <a:solidFill>
                  <a:schemeClr val="bg1">
                    <a:lumMod val="50000"/>
                  </a:schemeClr>
                </a:solidFill>
                <a:latin typeface="Helvetica" pitchFamily="2" charset="0"/>
              </a:rPr>
              <a:t> un </a:t>
            </a:r>
            <a:r>
              <a:rPr lang="en-US" dirty="0" err="1">
                <a:solidFill>
                  <a:schemeClr val="bg1">
                    <a:lumMod val="50000"/>
                  </a:schemeClr>
                </a:solidFill>
                <a:latin typeface="Helvetica" pitchFamily="2" charset="0"/>
              </a:rPr>
              <a:t>incremento</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en</a:t>
            </a:r>
            <a:r>
              <a:rPr lang="en-US" dirty="0">
                <a:solidFill>
                  <a:schemeClr val="bg1">
                    <a:lumMod val="50000"/>
                  </a:schemeClr>
                </a:solidFill>
                <a:latin typeface="Helvetica" pitchFamily="2" charset="0"/>
              </a:rPr>
              <a:t> la </a:t>
            </a:r>
            <a:r>
              <a:rPr lang="en-US" dirty="0" err="1">
                <a:solidFill>
                  <a:schemeClr val="bg1">
                    <a:lumMod val="50000"/>
                  </a:schemeClr>
                </a:solidFill>
                <a:latin typeface="Helvetica" pitchFamily="2" charset="0"/>
              </a:rPr>
              <a:t>productividad</a:t>
            </a:r>
            <a:r>
              <a:rPr lang="en-US" dirty="0">
                <a:solidFill>
                  <a:schemeClr val="bg1">
                    <a:lumMod val="50000"/>
                  </a:schemeClr>
                </a:solidFill>
                <a:latin typeface="Helvetica" pitchFamily="2" charset="0"/>
              </a:rPr>
              <a:t> del resto de </a:t>
            </a:r>
            <a:r>
              <a:rPr lang="en-US" dirty="0" err="1">
                <a:solidFill>
                  <a:schemeClr val="bg1">
                    <a:lumMod val="50000"/>
                  </a:schemeClr>
                </a:solidFill>
                <a:latin typeface="Helvetica" pitchFamily="2" charset="0"/>
              </a:rPr>
              <a:t>sectores</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económicos</a:t>
            </a:r>
            <a:r>
              <a:rPr lang="en-US" dirty="0">
                <a:solidFill>
                  <a:schemeClr val="bg1">
                    <a:lumMod val="50000"/>
                  </a:schemeClr>
                </a:solidFill>
                <a:latin typeface="Helvetica" pitchFamily="2" charset="0"/>
              </a:rPr>
              <a:t> que </a:t>
            </a:r>
            <a:r>
              <a:rPr lang="en-US" dirty="0" err="1">
                <a:solidFill>
                  <a:schemeClr val="bg1">
                    <a:lumMod val="50000"/>
                  </a:schemeClr>
                </a:solidFill>
                <a:latin typeface="Helvetica" pitchFamily="2" charset="0"/>
              </a:rPr>
              <a:t>utilizan</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directa</a:t>
            </a:r>
            <a:r>
              <a:rPr lang="en-US" dirty="0">
                <a:solidFill>
                  <a:schemeClr val="bg1">
                    <a:lumMod val="50000"/>
                  </a:schemeClr>
                </a:solidFill>
                <a:latin typeface="Helvetica" pitchFamily="2" charset="0"/>
              </a:rPr>
              <a:t> o </a:t>
            </a:r>
            <a:r>
              <a:rPr lang="en-US" dirty="0" err="1">
                <a:solidFill>
                  <a:schemeClr val="bg1">
                    <a:lumMod val="50000"/>
                  </a:schemeClr>
                </a:solidFill>
                <a:latin typeface="Helvetica" pitchFamily="2" charset="0"/>
              </a:rPr>
              <a:t>indirectamente</a:t>
            </a:r>
            <a:r>
              <a:rPr lang="en-US" dirty="0">
                <a:solidFill>
                  <a:schemeClr val="bg1">
                    <a:lumMod val="50000"/>
                  </a:schemeClr>
                </a:solidFill>
                <a:latin typeface="Helvetica" pitchFamily="2" charset="0"/>
              </a:rPr>
              <a:t> la </a:t>
            </a:r>
            <a:r>
              <a:rPr lang="en-US" dirty="0" err="1">
                <a:solidFill>
                  <a:schemeClr val="bg1">
                    <a:lumMod val="50000"/>
                  </a:schemeClr>
                </a:solidFill>
                <a:latin typeface="Helvetica" pitchFamily="2" charset="0"/>
              </a:rPr>
              <a:t>infraestructura</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principalmente</a:t>
            </a:r>
            <a:r>
              <a:rPr lang="en-US" dirty="0">
                <a:solidFill>
                  <a:schemeClr val="bg1">
                    <a:lumMod val="50000"/>
                  </a:schemeClr>
                </a:solidFill>
                <a:latin typeface="Helvetica" pitchFamily="2" charset="0"/>
              </a:rPr>
              <a:t> el </a:t>
            </a:r>
            <a:r>
              <a:rPr lang="en-US" dirty="0" err="1">
                <a:solidFill>
                  <a:schemeClr val="bg1">
                    <a:lumMod val="50000"/>
                  </a:schemeClr>
                </a:solidFill>
                <a:latin typeface="Helvetica" pitchFamily="2" charset="0"/>
              </a:rPr>
              <a:t>agropecuario</a:t>
            </a:r>
            <a:r>
              <a:rPr lang="en-US" dirty="0">
                <a:solidFill>
                  <a:schemeClr val="bg1">
                    <a:lumMod val="50000"/>
                  </a:schemeClr>
                </a:solidFill>
                <a:latin typeface="Helvetica" pitchFamily="2" charset="0"/>
              </a:rPr>
              <a:t>, industrial y </a:t>
            </a:r>
            <a:r>
              <a:rPr lang="en-US" dirty="0" err="1">
                <a:solidFill>
                  <a:schemeClr val="bg1">
                    <a:lumMod val="50000"/>
                  </a:schemeClr>
                </a:solidFill>
                <a:latin typeface="Helvetica" pitchFamily="2" charset="0"/>
              </a:rPr>
              <a:t>comercial</a:t>
            </a:r>
            <a:r>
              <a:rPr lang="en-US" dirty="0">
                <a:solidFill>
                  <a:schemeClr val="bg1">
                    <a:lumMod val="50000"/>
                  </a:schemeClr>
                </a:solidFill>
                <a:latin typeface="Helvetica" pitchFamily="2" charset="0"/>
              </a:rPr>
              <a:t>. </a:t>
            </a:r>
          </a:p>
          <a:p>
            <a:endParaRPr lang="en-US" dirty="0">
              <a:solidFill>
                <a:schemeClr val="bg1">
                  <a:lumMod val="50000"/>
                </a:schemeClr>
              </a:solidFill>
              <a:latin typeface="Helvetica" pitchFamily="2" charset="0"/>
            </a:endParaRPr>
          </a:p>
          <a:p>
            <a:pPr marL="285750" indent="-285750">
              <a:buFont typeface="Arial" panose="020B0604020202020204" pitchFamily="34" charset="0"/>
              <a:buChar char="•"/>
            </a:pPr>
            <a:r>
              <a:rPr lang="en-US" dirty="0">
                <a:solidFill>
                  <a:schemeClr val="bg1">
                    <a:lumMod val="50000"/>
                  </a:schemeClr>
                </a:solidFill>
                <a:latin typeface="Helvetica" pitchFamily="2" charset="0"/>
              </a:rPr>
              <a:t>Al </a:t>
            </a:r>
            <a:r>
              <a:rPr lang="en-US" dirty="0" err="1">
                <a:solidFill>
                  <a:schemeClr val="bg1">
                    <a:lumMod val="50000"/>
                  </a:schemeClr>
                </a:solidFill>
                <a:latin typeface="Helvetica" pitchFamily="2" charset="0"/>
              </a:rPr>
              <a:t>disminuir</a:t>
            </a:r>
            <a:r>
              <a:rPr lang="en-US" dirty="0">
                <a:solidFill>
                  <a:schemeClr val="bg1">
                    <a:lumMod val="50000"/>
                  </a:schemeClr>
                </a:solidFill>
                <a:latin typeface="Helvetica" pitchFamily="2" charset="0"/>
              </a:rPr>
              <a:t> los </a:t>
            </a:r>
            <a:r>
              <a:rPr lang="en-US" dirty="0" err="1">
                <a:solidFill>
                  <a:schemeClr val="bg1">
                    <a:lumMod val="50000"/>
                  </a:schemeClr>
                </a:solidFill>
                <a:latin typeface="Helvetica" pitchFamily="2" charset="0"/>
              </a:rPr>
              <a:t>costos</a:t>
            </a:r>
            <a:r>
              <a:rPr lang="en-US" dirty="0">
                <a:solidFill>
                  <a:schemeClr val="bg1">
                    <a:lumMod val="50000"/>
                  </a:schemeClr>
                </a:solidFill>
                <a:latin typeface="Helvetica" pitchFamily="2" charset="0"/>
              </a:rPr>
              <a:t> de </a:t>
            </a:r>
            <a:r>
              <a:rPr lang="en-US" dirty="0" err="1">
                <a:solidFill>
                  <a:schemeClr val="bg1">
                    <a:lumMod val="50000"/>
                  </a:schemeClr>
                </a:solidFill>
                <a:latin typeface="Helvetica" pitchFamily="2" charset="0"/>
              </a:rPr>
              <a:t>transacción</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también</a:t>
            </a:r>
            <a:r>
              <a:rPr lang="en-US" dirty="0">
                <a:solidFill>
                  <a:schemeClr val="bg1">
                    <a:lumMod val="50000"/>
                  </a:schemeClr>
                </a:solidFill>
                <a:latin typeface="Helvetica" pitchFamily="2" charset="0"/>
              </a:rPr>
              <a:t> se </a:t>
            </a:r>
            <a:r>
              <a:rPr lang="en-US" dirty="0" err="1">
                <a:solidFill>
                  <a:schemeClr val="bg1">
                    <a:lumMod val="50000"/>
                  </a:schemeClr>
                </a:solidFill>
                <a:latin typeface="Helvetica" pitchFamily="2" charset="0"/>
              </a:rPr>
              <a:t>propicia</a:t>
            </a:r>
            <a:r>
              <a:rPr lang="en-US" dirty="0">
                <a:solidFill>
                  <a:schemeClr val="bg1">
                    <a:lumMod val="50000"/>
                  </a:schemeClr>
                </a:solidFill>
                <a:latin typeface="Helvetica" pitchFamily="2" charset="0"/>
              </a:rPr>
              <a:t> una mayor </a:t>
            </a:r>
            <a:r>
              <a:rPr lang="en-US" dirty="0" err="1">
                <a:solidFill>
                  <a:schemeClr val="bg1">
                    <a:lumMod val="50000"/>
                  </a:schemeClr>
                </a:solidFill>
                <a:latin typeface="Helvetica" pitchFamily="2" charset="0"/>
              </a:rPr>
              <a:t>integración</a:t>
            </a:r>
            <a:r>
              <a:rPr lang="en-US" dirty="0">
                <a:solidFill>
                  <a:schemeClr val="bg1">
                    <a:lumMod val="50000"/>
                  </a:schemeClr>
                </a:solidFill>
                <a:latin typeface="Helvetica" pitchFamily="2" charset="0"/>
              </a:rPr>
              <a:t> regional y </a:t>
            </a:r>
            <a:r>
              <a:rPr lang="en-US" dirty="0" err="1">
                <a:solidFill>
                  <a:schemeClr val="bg1">
                    <a:lumMod val="50000"/>
                  </a:schemeClr>
                </a:solidFill>
                <a:latin typeface="Helvetica" pitchFamily="2" charset="0"/>
              </a:rPr>
              <a:t>nacional</a:t>
            </a:r>
            <a:r>
              <a:rPr lang="en-US" dirty="0">
                <a:solidFill>
                  <a:schemeClr val="bg1">
                    <a:lumMod val="50000"/>
                  </a:schemeClr>
                </a:solidFill>
                <a:latin typeface="Helvetica" pitchFamily="2" charset="0"/>
              </a:rPr>
              <a:t>, lo que </a:t>
            </a:r>
            <a:r>
              <a:rPr lang="en-US" dirty="0" err="1">
                <a:solidFill>
                  <a:schemeClr val="bg1">
                    <a:lumMod val="50000"/>
                  </a:schemeClr>
                </a:solidFill>
                <a:latin typeface="Helvetica" pitchFamily="2" charset="0"/>
              </a:rPr>
              <a:t>promueve</a:t>
            </a:r>
            <a:r>
              <a:rPr lang="en-US" dirty="0">
                <a:solidFill>
                  <a:schemeClr val="bg1">
                    <a:lumMod val="50000"/>
                  </a:schemeClr>
                </a:solidFill>
                <a:latin typeface="Helvetica" pitchFamily="2" charset="0"/>
              </a:rPr>
              <a:t> un mayor </a:t>
            </a:r>
            <a:r>
              <a:rPr lang="en-US" dirty="0" err="1">
                <a:solidFill>
                  <a:schemeClr val="bg1">
                    <a:lumMod val="50000"/>
                  </a:schemeClr>
                </a:solidFill>
                <a:latin typeface="Helvetica" pitchFamily="2" charset="0"/>
              </a:rPr>
              <a:t>grado</a:t>
            </a:r>
            <a:r>
              <a:rPr lang="en-US" dirty="0">
                <a:solidFill>
                  <a:schemeClr val="bg1">
                    <a:lumMod val="50000"/>
                  </a:schemeClr>
                </a:solidFill>
                <a:latin typeface="Helvetica" pitchFamily="2" charset="0"/>
              </a:rPr>
              <a:t> de </a:t>
            </a:r>
            <a:r>
              <a:rPr lang="en-US" dirty="0" err="1">
                <a:solidFill>
                  <a:schemeClr val="bg1">
                    <a:lumMod val="50000"/>
                  </a:schemeClr>
                </a:solidFill>
                <a:latin typeface="Helvetica" pitchFamily="2" charset="0"/>
              </a:rPr>
              <a:t>especialización</a:t>
            </a:r>
            <a:r>
              <a:rPr lang="en-US" dirty="0">
                <a:solidFill>
                  <a:schemeClr val="bg1">
                    <a:lumMod val="50000"/>
                  </a:schemeClr>
                </a:solidFill>
                <a:latin typeface="Helvetica" pitchFamily="2" charset="0"/>
              </a:rPr>
              <a:t> y </a:t>
            </a:r>
            <a:r>
              <a:rPr lang="en-US" dirty="0" err="1">
                <a:solidFill>
                  <a:schemeClr val="bg1">
                    <a:lumMod val="50000"/>
                  </a:schemeClr>
                </a:solidFill>
                <a:latin typeface="Helvetica" pitchFamily="2" charset="0"/>
              </a:rPr>
              <a:t>desarrolla</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ventajas</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competitivas</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en</a:t>
            </a:r>
            <a:r>
              <a:rPr lang="en-US" dirty="0">
                <a:solidFill>
                  <a:schemeClr val="bg1">
                    <a:lumMod val="50000"/>
                  </a:schemeClr>
                </a:solidFill>
                <a:latin typeface="Helvetica" pitchFamily="2" charset="0"/>
              </a:rPr>
              <a:t> las </a:t>
            </a:r>
            <a:r>
              <a:rPr lang="en-US" dirty="0" err="1">
                <a:solidFill>
                  <a:schemeClr val="bg1">
                    <a:lumMod val="50000"/>
                  </a:schemeClr>
                </a:solidFill>
                <a:latin typeface="Helvetica" pitchFamily="2" charset="0"/>
              </a:rPr>
              <a:t>diferentes</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regiones</a:t>
            </a:r>
            <a:r>
              <a:rPr lang="en-US" dirty="0">
                <a:solidFill>
                  <a:schemeClr val="bg1">
                    <a:lumMod val="50000"/>
                  </a:schemeClr>
                </a:solidFill>
                <a:latin typeface="Helvetica" pitchFamily="2" charset="0"/>
              </a:rPr>
              <a:t>. </a:t>
            </a:r>
          </a:p>
          <a:p>
            <a:br>
              <a:rPr lang="en-US" dirty="0"/>
            </a:br>
            <a:br>
              <a:rPr lang="en-US" sz="2000" dirty="0"/>
            </a:br>
            <a:endParaRPr lang="en-US" sz="2400" dirty="0"/>
          </a:p>
          <a:p>
            <a:pPr>
              <a:defRPr/>
            </a:pPr>
            <a:endParaRPr lang="en-US" sz="2000" dirty="0">
              <a:solidFill>
                <a:schemeClr val="bg1">
                  <a:lumMod val="50000"/>
                </a:schemeClr>
              </a:solidFill>
              <a:latin typeface="Helvetica" pitchFamily="2" charset="0"/>
            </a:endParaRPr>
          </a:p>
          <a:p>
            <a:pPr>
              <a:defRPr/>
            </a:pPr>
            <a:endParaRPr lang="en-US" sz="2000" dirty="0">
              <a:solidFill>
                <a:schemeClr val="bg1">
                  <a:lumMod val="50000"/>
                </a:schemeClr>
              </a:solidFill>
              <a:latin typeface="Helvetica" pitchFamily="2" charset="0"/>
            </a:endParaRPr>
          </a:p>
          <a:p>
            <a:pPr>
              <a:defRPr/>
            </a:pPr>
            <a:endParaRPr lang="en-US" sz="2000" dirty="0">
              <a:solidFill>
                <a:schemeClr val="bg1">
                  <a:lumMod val="50000"/>
                </a:schemeClr>
              </a:solidFill>
              <a:latin typeface="Helvetica" pitchFamily="2" charset="0"/>
              <a:cs typeface="BigNoodleTitling"/>
            </a:endParaRPr>
          </a:p>
          <a:p>
            <a:pPr>
              <a:defRPr/>
            </a:pPr>
            <a:endParaRPr lang="es-ES" sz="2000" dirty="0">
              <a:solidFill>
                <a:schemeClr val="bg1">
                  <a:lumMod val="50000"/>
                </a:schemeClr>
              </a:solidFill>
              <a:latin typeface="Helvetica" pitchFamily="2" charset="0"/>
              <a:cs typeface="BigNoodleTitling"/>
            </a:endParaRPr>
          </a:p>
        </p:txBody>
      </p:sp>
    </p:spTree>
    <p:extLst>
      <p:ext uri="{BB962C8B-B14F-4D97-AF65-F5344CB8AC3E}">
        <p14:creationId xmlns:p14="http://schemas.microsoft.com/office/powerpoint/2010/main" val="3569083552"/>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6FF5C83-EF8D-AF4E-9EAD-B5AF816D824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1"/>
            <a:ext cx="10287000" cy="6948737"/>
          </a:xfrm>
          <a:prstGeom prst="rect">
            <a:avLst/>
          </a:prstGeom>
        </p:spPr>
      </p:pic>
      <p:pic>
        <p:nvPicPr>
          <p:cNvPr id="11" name="Imagen 10" descr="Imagen que contiene computadora&#10;&#10;Descripción generada automáticamente">
            <a:extLst>
              <a:ext uri="{FF2B5EF4-FFF2-40B4-BE49-F238E27FC236}">
                <a16:creationId xmlns:a16="http://schemas.microsoft.com/office/drawing/2014/main" id="{D3DE7EF4-C53E-A74B-B360-27F2510A6C59}"/>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772356" y="-68449"/>
            <a:ext cx="10481128" cy="7017186"/>
          </a:xfrm>
          <a:prstGeom prst="rect">
            <a:avLst/>
          </a:prstGeom>
        </p:spPr>
      </p:pic>
      <p:pic>
        <p:nvPicPr>
          <p:cNvPr id="13" name="Imagen 12">
            <a:extLst>
              <a:ext uri="{FF2B5EF4-FFF2-40B4-BE49-F238E27FC236}">
                <a16:creationId xmlns:a16="http://schemas.microsoft.com/office/drawing/2014/main" id="{0D2A5767-F890-5E43-93C2-0FB8A9C72220}"/>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205483" y="4082441"/>
            <a:ext cx="3048000" cy="2882900"/>
          </a:xfrm>
          <a:prstGeom prst="rect">
            <a:avLst/>
          </a:prstGeom>
        </p:spPr>
      </p:pic>
      <p:sp>
        <p:nvSpPr>
          <p:cNvPr id="9" name="Rectángulo 10">
            <a:extLst>
              <a:ext uri="{FF2B5EF4-FFF2-40B4-BE49-F238E27FC236}">
                <a16:creationId xmlns:a16="http://schemas.microsoft.com/office/drawing/2014/main" id="{E06BC19A-C589-6D48-8BB5-50FEB5C63329}"/>
              </a:ext>
            </a:extLst>
          </p:cNvPr>
          <p:cNvSpPr/>
          <p:nvPr/>
        </p:nvSpPr>
        <p:spPr>
          <a:xfrm>
            <a:off x="4515556" y="1041270"/>
            <a:ext cx="7715349" cy="6524863"/>
          </a:xfrm>
          <a:prstGeom prst="rect">
            <a:avLst/>
          </a:prstGeom>
        </p:spPr>
        <p:txBody>
          <a:bodyPr wrap="square">
            <a:spAutoFit/>
          </a:bodyPr>
          <a:lstStyle/>
          <a:p>
            <a:pPr marL="285750" indent="-285750">
              <a:buFont typeface="Arial" panose="020B0604020202020204" pitchFamily="34" charset="0"/>
              <a:buChar char="•"/>
            </a:pPr>
            <a:r>
              <a:rPr lang="en-US" dirty="0">
                <a:solidFill>
                  <a:schemeClr val="bg1"/>
                </a:solidFill>
                <a:latin typeface="Helvetica" pitchFamily="2" charset="0"/>
              </a:rPr>
              <a:t>El </a:t>
            </a:r>
            <a:r>
              <a:rPr lang="en-US" dirty="0" err="1">
                <a:solidFill>
                  <a:schemeClr val="bg1"/>
                </a:solidFill>
                <a:latin typeface="Helvetica" pitchFamily="2" charset="0"/>
              </a:rPr>
              <a:t>Pacto</a:t>
            </a:r>
            <a:r>
              <a:rPr lang="en-US" dirty="0">
                <a:solidFill>
                  <a:schemeClr val="bg1"/>
                </a:solidFill>
                <a:latin typeface="Helvetica" pitchFamily="2" charset="0"/>
              </a:rPr>
              <a:t> por el </a:t>
            </a:r>
            <a:r>
              <a:rPr lang="en-US" dirty="0" err="1">
                <a:solidFill>
                  <a:schemeClr val="bg1"/>
                </a:solidFill>
                <a:latin typeface="Helvetica" pitchFamily="2" charset="0"/>
              </a:rPr>
              <a:t>transporte</a:t>
            </a:r>
            <a:r>
              <a:rPr lang="en-US" dirty="0">
                <a:solidFill>
                  <a:schemeClr val="bg1"/>
                </a:solidFill>
                <a:latin typeface="Helvetica" pitchFamily="2" charset="0"/>
              </a:rPr>
              <a:t> y la </a:t>
            </a:r>
            <a:r>
              <a:rPr lang="en-US" dirty="0" err="1">
                <a:solidFill>
                  <a:schemeClr val="bg1"/>
                </a:solidFill>
                <a:latin typeface="Helvetica" pitchFamily="2" charset="0"/>
              </a:rPr>
              <a:t>logística</a:t>
            </a:r>
            <a:r>
              <a:rPr lang="en-US" dirty="0">
                <a:solidFill>
                  <a:schemeClr val="bg1"/>
                </a:solidFill>
                <a:latin typeface="Helvetica" pitchFamily="2" charset="0"/>
              </a:rPr>
              <a:t> </a:t>
            </a:r>
            <a:r>
              <a:rPr lang="en-US" dirty="0" err="1">
                <a:solidFill>
                  <a:schemeClr val="bg1"/>
                </a:solidFill>
                <a:latin typeface="Helvetica" pitchFamily="2" charset="0"/>
              </a:rPr>
              <a:t>busca</a:t>
            </a:r>
            <a:r>
              <a:rPr lang="en-US" dirty="0">
                <a:solidFill>
                  <a:schemeClr val="bg1"/>
                </a:solidFill>
                <a:latin typeface="Helvetica" pitchFamily="2" charset="0"/>
              </a:rPr>
              <a:t> </a:t>
            </a:r>
            <a:r>
              <a:rPr lang="en-US" dirty="0" err="1">
                <a:solidFill>
                  <a:schemeClr val="bg1"/>
                </a:solidFill>
                <a:latin typeface="Helvetica" pitchFamily="2" charset="0"/>
              </a:rPr>
              <a:t>promover</a:t>
            </a:r>
            <a:r>
              <a:rPr lang="en-US" dirty="0">
                <a:solidFill>
                  <a:schemeClr val="bg1"/>
                </a:solidFill>
                <a:latin typeface="Helvetica" pitchFamily="2" charset="0"/>
              </a:rPr>
              <a:t> una </a:t>
            </a:r>
            <a:r>
              <a:rPr lang="en-US" dirty="0" err="1">
                <a:solidFill>
                  <a:schemeClr val="bg1"/>
                </a:solidFill>
                <a:latin typeface="Helvetica" pitchFamily="2" charset="0"/>
              </a:rPr>
              <a:t>institucionalidad</a:t>
            </a:r>
            <a:r>
              <a:rPr lang="en-US" dirty="0">
                <a:solidFill>
                  <a:schemeClr val="bg1"/>
                </a:solidFill>
                <a:latin typeface="Helvetica" pitchFamily="2" charset="0"/>
              </a:rPr>
              <a:t> </a:t>
            </a:r>
            <a:r>
              <a:rPr lang="en-US" dirty="0" err="1">
                <a:solidFill>
                  <a:schemeClr val="bg1"/>
                </a:solidFill>
                <a:latin typeface="Helvetica" pitchFamily="2" charset="0"/>
              </a:rPr>
              <a:t>moderna</a:t>
            </a:r>
            <a:r>
              <a:rPr lang="en-US" dirty="0">
                <a:solidFill>
                  <a:schemeClr val="bg1"/>
                </a:solidFill>
                <a:latin typeface="Helvetica" pitchFamily="2" charset="0"/>
              </a:rPr>
              <a:t>, </a:t>
            </a:r>
            <a:r>
              <a:rPr lang="en-US" dirty="0" err="1">
                <a:solidFill>
                  <a:schemeClr val="bg1"/>
                </a:solidFill>
                <a:latin typeface="Helvetica" pitchFamily="2" charset="0"/>
              </a:rPr>
              <a:t>aumentar</a:t>
            </a:r>
            <a:r>
              <a:rPr lang="en-US" dirty="0">
                <a:solidFill>
                  <a:schemeClr val="bg1"/>
                </a:solidFill>
                <a:latin typeface="Helvetica" pitchFamily="2" charset="0"/>
              </a:rPr>
              <a:t> la </a:t>
            </a:r>
            <a:r>
              <a:rPr lang="en-US" dirty="0" err="1">
                <a:solidFill>
                  <a:schemeClr val="bg1"/>
                </a:solidFill>
                <a:latin typeface="Helvetica" pitchFamily="2" charset="0"/>
              </a:rPr>
              <a:t>seguridad</a:t>
            </a:r>
            <a:r>
              <a:rPr lang="en-US" dirty="0">
                <a:solidFill>
                  <a:schemeClr val="bg1"/>
                </a:solidFill>
                <a:latin typeface="Helvetica" pitchFamily="2" charset="0"/>
              </a:rPr>
              <a:t>, </a:t>
            </a:r>
            <a:r>
              <a:rPr lang="en-US" dirty="0" err="1">
                <a:solidFill>
                  <a:schemeClr val="bg1"/>
                </a:solidFill>
                <a:latin typeface="Helvetica" pitchFamily="2" charset="0"/>
              </a:rPr>
              <a:t>fomentar</a:t>
            </a:r>
            <a:r>
              <a:rPr lang="en-US" dirty="0">
                <a:solidFill>
                  <a:schemeClr val="bg1"/>
                </a:solidFill>
                <a:latin typeface="Helvetica" pitchFamily="2" charset="0"/>
              </a:rPr>
              <a:t> el </a:t>
            </a:r>
            <a:r>
              <a:rPr lang="en-US" dirty="0" err="1">
                <a:solidFill>
                  <a:schemeClr val="bg1"/>
                </a:solidFill>
                <a:latin typeface="Helvetica" pitchFamily="2" charset="0"/>
              </a:rPr>
              <a:t>uso</a:t>
            </a:r>
            <a:r>
              <a:rPr lang="en-US" dirty="0">
                <a:solidFill>
                  <a:schemeClr val="bg1"/>
                </a:solidFill>
                <a:latin typeface="Helvetica" pitchFamily="2" charset="0"/>
              </a:rPr>
              <a:t> e </a:t>
            </a:r>
            <a:r>
              <a:rPr lang="en-US" dirty="0" err="1">
                <a:solidFill>
                  <a:schemeClr val="bg1"/>
                </a:solidFill>
                <a:latin typeface="Helvetica" pitchFamily="2" charset="0"/>
              </a:rPr>
              <a:t>interoperabilidad</a:t>
            </a:r>
            <a:r>
              <a:rPr lang="en-US" dirty="0">
                <a:solidFill>
                  <a:schemeClr val="bg1"/>
                </a:solidFill>
                <a:latin typeface="Helvetica" pitchFamily="2" charset="0"/>
              </a:rPr>
              <a:t> de </a:t>
            </a:r>
            <a:r>
              <a:rPr lang="en-US" dirty="0" err="1">
                <a:solidFill>
                  <a:schemeClr val="bg1"/>
                </a:solidFill>
                <a:latin typeface="Helvetica" pitchFamily="2" charset="0"/>
              </a:rPr>
              <a:t>tecnologías</a:t>
            </a:r>
            <a:r>
              <a:rPr lang="en-US" dirty="0">
                <a:solidFill>
                  <a:schemeClr val="bg1"/>
                </a:solidFill>
                <a:latin typeface="Helvetica" pitchFamily="2" charset="0"/>
              </a:rPr>
              <a:t>, </a:t>
            </a:r>
            <a:r>
              <a:rPr lang="en-US" dirty="0" err="1">
                <a:solidFill>
                  <a:schemeClr val="bg1"/>
                </a:solidFill>
                <a:latin typeface="Helvetica" pitchFamily="2" charset="0"/>
              </a:rPr>
              <a:t>potenciar</a:t>
            </a:r>
            <a:r>
              <a:rPr lang="en-US" dirty="0">
                <a:solidFill>
                  <a:schemeClr val="bg1"/>
                </a:solidFill>
                <a:latin typeface="Helvetica" pitchFamily="2" charset="0"/>
              </a:rPr>
              <a:t> la </a:t>
            </a:r>
            <a:r>
              <a:rPr lang="en-US" dirty="0" err="1">
                <a:solidFill>
                  <a:schemeClr val="bg1"/>
                </a:solidFill>
                <a:latin typeface="Helvetica" pitchFamily="2" charset="0"/>
              </a:rPr>
              <a:t>intermodalidad</a:t>
            </a:r>
            <a:r>
              <a:rPr lang="en-US" dirty="0">
                <a:solidFill>
                  <a:schemeClr val="bg1"/>
                </a:solidFill>
                <a:latin typeface="Helvetica" pitchFamily="2" charset="0"/>
              </a:rPr>
              <a:t>, </a:t>
            </a:r>
            <a:r>
              <a:rPr lang="en-US" dirty="0" err="1">
                <a:solidFill>
                  <a:schemeClr val="bg1"/>
                </a:solidFill>
                <a:latin typeface="Helvetica" pitchFamily="2" charset="0"/>
              </a:rPr>
              <a:t>aplicar</a:t>
            </a:r>
            <a:r>
              <a:rPr lang="en-US" dirty="0">
                <a:solidFill>
                  <a:schemeClr val="bg1"/>
                </a:solidFill>
                <a:latin typeface="Helvetica" pitchFamily="2" charset="0"/>
              </a:rPr>
              <a:t> </a:t>
            </a:r>
            <a:r>
              <a:rPr lang="en-US" dirty="0" err="1">
                <a:solidFill>
                  <a:schemeClr val="bg1"/>
                </a:solidFill>
                <a:latin typeface="Helvetica" pitchFamily="2" charset="0"/>
              </a:rPr>
              <a:t>medidas</a:t>
            </a:r>
            <a:r>
              <a:rPr lang="en-US" dirty="0">
                <a:solidFill>
                  <a:schemeClr val="bg1"/>
                </a:solidFill>
                <a:latin typeface="Helvetica" pitchFamily="2" charset="0"/>
              </a:rPr>
              <a:t> de </a:t>
            </a:r>
            <a:r>
              <a:rPr lang="en-US" dirty="0" err="1">
                <a:solidFill>
                  <a:schemeClr val="bg1"/>
                </a:solidFill>
                <a:latin typeface="Helvetica" pitchFamily="2" charset="0"/>
              </a:rPr>
              <a:t>facilitación</a:t>
            </a:r>
            <a:r>
              <a:rPr lang="en-US" dirty="0">
                <a:solidFill>
                  <a:schemeClr val="bg1"/>
                </a:solidFill>
                <a:latin typeface="Helvetica" pitchFamily="2" charset="0"/>
              </a:rPr>
              <a:t> del </a:t>
            </a:r>
            <a:r>
              <a:rPr lang="en-US" dirty="0" err="1">
                <a:solidFill>
                  <a:schemeClr val="bg1"/>
                </a:solidFill>
                <a:latin typeface="Helvetica" pitchFamily="2" charset="0"/>
              </a:rPr>
              <a:t>comercio</a:t>
            </a:r>
            <a:r>
              <a:rPr lang="en-US" dirty="0">
                <a:solidFill>
                  <a:schemeClr val="bg1"/>
                </a:solidFill>
                <a:latin typeface="Helvetica" pitchFamily="2" charset="0"/>
              </a:rPr>
              <a:t> y </a:t>
            </a:r>
            <a:r>
              <a:rPr lang="en-US" dirty="0" err="1">
                <a:solidFill>
                  <a:schemeClr val="bg1"/>
                </a:solidFill>
                <a:latin typeface="Helvetica" pitchFamily="2" charset="0"/>
              </a:rPr>
              <a:t>contar</a:t>
            </a:r>
            <a:r>
              <a:rPr lang="en-US" dirty="0">
                <a:solidFill>
                  <a:schemeClr val="bg1"/>
                </a:solidFill>
                <a:latin typeface="Helvetica" pitchFamily="2" charset="0"/>
              </a:rPr>
              <a:t> con </a:t>
            </a:r>
            <a:r>
              <a:rPr lang="en-US" dirty="0" err="1">
                <a:solidFill>
                  <a:schemeClr val="bg1"/>
                </a:solidFill>
                <a:latin typeface="Helvetica" pitchFamily="2" charset="0"/>
              </a:rPr>
              <a:t>modos</a:t>
            </a:r>
            <a:r>
              <a:rPr lang="en-US" dirty="0">
                <a:solidFill>
                  <a:schemeClr val="bg1"/>
                </a:solidFill>
                <a:latin typeface="Helvetica" pitchFamily="2" charset="0"/>
              </a:rPr>
              <a:t> de </a:t>
            </a:r>
            <a:r>
              <a:rPr lang="en-US" dirty="0" err="1">
                <a:solidFill>
                  <a:schemeClr val="bg1"/>
                </a:solidFill>
                <a:latin typeface="Helvetica" pitchFamily="2" charset="0"/>
              </a:rPr>
              <a:t>transporte</a:t>
            </a:r>
            <a:r>
              <a:rPr lang="en-US" dirty="0">
                <a:solidFill>
                  <a:schemeClr val="bg1"/>
                </a:solidFill>
                <a:latin typeface="Helvetica" pitchFamily="2" charset="0"/>
              </a:rPr>
              <a:t> </a:t>
            </a:r>
            <a:r>
              <a:rPr lang="en-US" dirty="0" err="1">
                <a:solidFill>
                  <a:schemeClr val="bg1"/>
                </a:solidFill>
                <a:latin typeface="Helvetica" pitchFamily="2" charset="0"/>
              </a:rPr>
              <a:t>competitivos</a:t>
            </a:r>
            <a:r>
              <a:rPr lang="en-US" dirty="0">
                <a:solidFill>
                  <a:schemeClr val="bg1"/>
                </a:solidFill>
                <a:latin typeface="Helvetica" pitchFamily="2" charset="0"/>
              </a:rPr>
              <a:t>, </a:t>
            </a:r>
            <a:r>
              <a:rPr lang="en-US" dirty="0" err="1">
                <a:solidFill>
                  <a:schemeClr val="bg1"/>
                </a:solidFill>
                <a:latin typeface="Helvetica" pitchFamily="2" charset="0"/>
              </a:rPr>
              <a:t>así</a:t>
            </a:r>
            <a:r>
              <a:rPr lang="en-US" dirty="0">
                <a:solidFill>
                  <a:schemeClr val="bg1"/>
                </a:solidFill>
                <a:latin typeface="Helvetica" pitchFamily="2" charset="0"/>
              </a:rPr>
              <a:t> </a:t>
            </a:r>
            <a:r>
              <a:rPr lang="en-US" dirty="0" err="1">
                <a:solidFill>
                  <a:schemeClr val="bg1"/>
                </a:solidFill>
                <a:latin typeface="Helvetica" pitchFamily="2" charset="0"/>
              </a:rPr>
              <a:t>como</a:t>
            </a:r>
            <a:r>
              <a:rPr lang="en-US" dirty="0">
                <a:solidFill>
                  <a:schemeClr val="bg1"/>
                </a:solidFill>
                <a:latin typeface="Helvetica" pitchFamily="2" charset="0"/>
              </a:rPr>
              <a:t> </a:t>
            </a:r>
            <a:r>
              <a:rPr lang="en-US" dirty="0" err="1">
                <a:solidFill>
                  <a:schemeClr val="bg1"/>
                </a:solidFill>
                <a:latin typeface="Helvetica" pitchFamily="2" charset="0"/>
              </a:rPr>
              <a:t>aumentar</a:t>
            </a:r>
            <a:r>
              <a:rPr lang="en-US" dirty="0">
                <a:solidFill>
                  <a:schemeClr val="bg1"/>
                </a:solidFill>
                <a:latin typeface="Helvetica" pitchFamily="2" charset="0"/>
              </a:rPr>
              <a:t> los </a:t>
            </a:r>
            <a:r>
              <a:rPr lang="en-US" dirty="0" err="1">
                <a:solidFill>
                  <a:schemeClr val="bg1"/>
                </a:solidFill>
                <a:latin typeface="Helvetica" pitchFamily="2" charset="0"/>
              </a:rPr>
              <a:t>viajes</a:t>
            </a:r>
            <a:r>
              <a:rPr lang="en-US" dirty="0">
                <a:solidFill>
                  <a:schemeClr val="bg1"/>
                </a:solidFill>
                <a:latin typeface="Helvetica" pitchFamily="2" charset="0"/>
              </a:rPr>
              <a:t> </a:t>
            </a:r>
            <a:r>
              <a:rPr lang="en-US" dirty="0" err="1">
                <a:solidFill>
                  <a:schemeClr val="bg1"/>
                </a:solidFill>
                <a:latin typeface="Helvetica" pitchFamily="2" charset="0"/>
              </a:rPr>
              <a:t>en</a:t>
            </a:r>
            <a:r>
              <a:rPr lang="en-US" dirty="0">
                <a:solidFill>
                  <a:schemeClr val="bg1"/>
                </a:solidFill>
                <a:latin typeface="Helvetica" pitchFamily="2" charset="0"/>
              </a:rPr>
              <a:t> </a:t>
            </a:r>
            <a:r>
              <a:rPr lang="en-US" dirty="0" err="1">
                <a:solidFill>
                  <a:schemeClr val="bg1"/>
                </a:solidFill>
                <a:latin typeface="Helvetica" pitchFamily="2" charset="0"/>
              </a:rPr>
              <a:t>transporte</a:t>
            </a:r>
            <a:r>
              <a:rPr lang="en-US" dirty="0">
                <a:solidFill>
                  <a:schemeClr val="bg1"/>
                </a:solidFill>
                <a:latin typeface="Helvetica" pitchFamily="2" charset="0"/>
              </a:rPr>
              <a:t> </a:t>
            </a:r>
            <a:r>
              <a:rPr lang="en-US" dirty="0" err="1">
                <a:solidFill>
                  <a:schemeClr val="bg1"/>
                </a:solidFill>
                <a:latin typeface="Helvetica" pitchFamily="2" charset="0"/>
              </a:rPr>
              <a:t>público</a:t>
            </a:r>
            <a:r>
              <a:rPr lang="en-US" dirty="0">
                <a:solidFill>
                  <a:schemeClr val="bg1"/>
                </a:solidFill>
                <a:latin typeface="Helvetica" pitchFamily="2" charset="0"/>
              </a:rPr>
              <a:t> para </a:t>
            </a:r>
            <a:r>
              <a:rPr lang="en-US" dirty="0" err="1">
                <a:solidFill>
                  <a:schemeClr val="bg1"/>
                </a:solidFill>
                <a:latin typeface="Helvetica" pitchFamily="2" charset="0"/>
              </a:rPr>
              <a:t>reducir</a:t>
            </a:r>
            <a:r>
              <a:rPr lang="en-US" dirty="0">
                <a:solidFill>
                  <a:schemeClr val="bg1"/>
                </a:solidFill>
                <a:latin typeface="Helvetica" pitchFamily="2" charset="0"/>
              </a:rPr>
              <a:t> </a:t>
            </a:r>
            <a:r>
              <a:rPr lang="en-US" dirty="0" err="1">
                <a:solidFill>
                  <a:schemeClr val="bg1"/>
                </a:solidFill>
                <a:latin typeface="Helvetica" pitchFamily="2" charset="0"/>
              </a:rPr>
              <a:t>externalidades</a:t>
            </a:r>
            <a:r>
              <a:rPr lang="en-US" dirty="0">
                <a:solidFill>
                  <a:schemeClr val="bg1"/>
                </a:solidFill>
                <a:latin typeface="Helvetica" pitchFamily="2" charset="0"/>
              </a:rPr>
              <a:t> </a:t>
            </a:r>
            <a:r>
              <a:rPr lang="en-US" dirty="0" err="1">
                <a:solidFill>
                  <a:schemeClr val="bg1"/>
                </a:solidFill>
                <a:latin typeface="Helvetica" pitchFamily="2" charset="0"/>
              </a:rPr>
              <a:t>negativas</a:t>
            </a:r>
            <a:r>
              <a:rPr lang="en-US" dirty="0">
                <a:solidFill>
                  <a:schemeClr val="bg1"/>
                </a:solidFill>
                <a:latin typeface="Helvetica" pitchFamily="2" charset="0"/>
              </a:rPr>
              <a:t> del </a:t>
            </a:r>
            <a:r>
              <a:rPr lang="en-US" dirty="0" err="1">
                <a:solidFill>
                  <a:schemeClr val="bg1"/>
                </a:solidFill>
                <a:latin typeface="Helvetica" pitchFamily="2" charset="0"/>
              </a:rPr>
              <a:t>transporte</a:t>
            </a:r>
            <a:r>
              <a:rPr lang="en-US" dirty="0">
                <a:solidFill>
                  <a:schemeClr val="bg1"/>
                </a:solidFill>
                <a:latin typeface="Helvetica" pitchFamily="2" charset="0"/>
              </a:rPr>
              <a:t> y </a:t>
            </a:r>
            <a:r>
              <a:rPr lang="en-US" dirty="0" err="1">
                <a:solidFill>
                  <a:schemeClr val="bg1"/>
                </a:solidFill>
                <a:latin typeface="Helvetica" pitchFamily="2" charset="0"/>
              </a:rPr>
              <a:t>mejorar</a:t>
            </a:r>
            <a:r>
              <a:rPr lang="en-US" dirty="0">
                <a:solidFill>
                  <a:schemeClr val="bg1"/>
                </a:solidFill>
                <a:latin typeface="Helvetica" pitchFamily="2" charset="0"/>
              </a:rPr>
              <a:t> la </a:t>
            </a:r>
            <a:r>
              <a:rPr lang="en-US" dirty="0" err="1">
                <a:solidFill>
                  <a:schemeClr val="bg1"/>
                </a:solidFill>
                <a:latin typeface="Helvetica" pitchFamily="2" charset="0"/>
              </a:rPr>
              <a:t>calidad</a:t>
            </a:r>
            <a:r>
              <a:rPr lang="en-US" dirty="0">
                <a:solidFill>
                  <a:schemeClr val="bg1"/>
                </a:solidFill>
                <a:latin typeface="Helvetica" pitchFamily="2" charset="0"/>
              </a:rPr>
              <a:t> de </a:t>
            </a:r>
            <a:r>
              <a:rPr lang="en-US" dirty="0" err="1">
                <a:solidFill>
                  <a:schemeClr val="bg1"/>
                </a:solidFill>
                <a:latin typeface="Helvetica" pitchFamily="2" charset="0"/>
              </a:rPr>
              <a:t>vida</a:t>
            </a:r>
            <a:r>
              <a:rPr lang="en-US" dirty="0">
                <a:solidFill>
                  <a:schemeClr val="bg1"/>
                </a:solidFill>
                <a:latin typeface="Helvetica" pitchFamily="2" charset="0"/>
              </a:rPr>
              <a:t> </a:t>
            </a:r>
            <a:r>
              <a:rPr lang="en-US" dirty="0" err="1">
                <a:solidFill>
                  <a:schemeClr val="bg1"/>
                </a:solidFill>
                <a:latin typeface="Helvetica" pitchFamily="2" charset="0"/>
              </a:rPr>
              <a:t>en</a:t>
            </a:r>
            <a:r>
              <a:rPr lang="en-US" dirty="0">
                <a:solidFill>
                  <a:schemeClr val="bg1"/>
                </a:solidFill>
                <a:latin typeface="Helvetica" pitchFamily="2" charset="0"/>
              </a:rPr>
              <a:t> las </a:t>
            </a:r>
            <a:r>
              <a:rPr lang="en-US" dirty="0" err="1">
                <a:solidFill>
                  <a:schemeClr val="bg1"/>
                </a:solidFill>
                <a:latin typeface="Helvetica" pitchFamily="2" charset="0"/>
              </a:rPr>
              <a:t>ciudades</a:t>
            </a:r>
            <a:r>
              <a:rPr lang="en-US" dirty="0">
                <a:solidFill>
                  <a:schemeClr val="bg1"/>
                </a:solidFill>
                <a:latin typeface="Helvetica" pitchFamily="2" charset="0"/>
              </a:rPr>
              <a:t>.</a:t>
            </a:r>
          </a:p>
          <a:p>
            <a:endParaRPr lang="en-US" dirty="0">
              <a:solidFill>
                <a:schemeClr val="bg1"/>
              </a:solidFill>
              <a:latin typeface="Helvetica" pitchFamily="2" charset="0"/>
            </a:endParaRPr>
          </a:p>
          <a:p>
            <a:pPr marL="285750" indent="-285750">
              <a:buFont typeface="Arial" panose="020B0604020202020204" pitchFamily="34" charset="0"/>
              <a:buChar char="•"/>
            </a:pPr>
            <a:r>
              <a:rPr lang="en-US" dirty="0">
                <a:solidFill>
                  <a:schemeClr val="bg1"/>
                </a:solidFill>
                <a:latin typeface="Helvetica" pitchFamily="2" charset="0"/>
              </a:rPr>
              <a:t>Este </a:t>
            </a:r>
            <a:r>
              <a:rPr lang="en-US" dirty="0" err="1">
                <a:solidFill>
                  <a:schemeClr val="bg1"/>
                </a:solidFill>
                <a:latin typeface="Helvetica" pitchFamily="2" charset="0"/>
              </a:rPr>
              <a:t>Pacto</a:t>
            </a:r>
            <a:r>
              <a:rPr lang="en-US" dirty="0">
                <a:solidFill>
                  <a:schemeClr val="bg1"/>
                </a:solidFill>
                <a:latin typeface="Helvetica" pitchFamily="2" charset="0"/>
              </a:rPr>
              <a:t>  </a:t>
            </a:r>
            <a:r>
              <a:rPr lang="en-US" dirty="0" err="1">
                <a:solidFill>
                  <a:schemeClr val="bg1"/>
                </a:solidFill>
                <a:latin typeface="Helvetica" pitchFamily="2" charset="0"/>
              </a:rPr>
              <a:t>estima</a:t>
            </a:r>
            <a:r>
              <a:rPr lang="en-US" dirty="0">
                <a:solidFill>
                  <a:schemeClr val="bg1"/>
                </a:solidFill>
                <a:latin typeface="Helvetica" pitchFamily="2" charset="0"/>
              </a:rPr>
              <a:t> </a:t>
            </a:r>
            <a:r>
              <a:rPr lang="en-US" dirty="0" err="1">
                <a:solidFill>
                  <a:schemeClr val="bg1"/>
                </a:solidFill>
                <a:latin typeface="Helvetica" pitchFamily="2" charset="0"/>
              </a:rPr>
              <a:t>recursos</a:t>
            </a:r>
            <a:r>
              <a:rPr lang="en-US" dirty="0">
                <a:solidFill>
                  <a:schemeClr val="bg1"/>
                </a:solidFill>
                <a:latin typeface="Helvetica" pitchFamily="2" charset="0"/>
              </a:rPr>
              <a:t> por 66,2 </a:t>
            </a:r>
            <a:r>
              <a:rPr lang="en-US" dirty="0" err="1">
                <a:solidFill>
                  <a:schemeClr val="bg1"/>
                </a:solidFill>
                <a:latin typeface="Helvetica" pitchFamily="2" charset="0"/>
              </a:rPr>
              <a:t>billones</a:t>
            </a:r>
            <a:r>
              <a:rPr lang="en-US" dirty="0">
                <a:solidFill>
                  <a:schemeClr val="bg1"/>
                </a:solidFill>
                <a:latin typeface="Helvetica" pitchFamily="2" charset="0"/>
              </a:rPr>
              <a:t> de pesos lo que </a:t>
            </a:r>
            <a:r>
              <a:rPr lang="en-US" dirty="0" err="1">
                <a:solidFill>
                  <a:schemeClr val="bg1"/>
                </a:solidFill>
                <a:latin typeface="Helvetica" pitchFamily="2" charset="0"/>
              </a:rPr>
              <a:t>represenra</a:t>
            </a:r>
            <a:r>
              <a:rPr lang="en-US" dirty="0">
                <a:solidFill>
                  <a:schemeClr val="bg1"/>
                </a:solidFill>
                <a:latin typeface="Helvetica" pitchFamily="2" charset="0"/>
              </a:rPr>
              <a:t> un 6% del total de </a:t>
            </a:r>
            <a:r>
              <a:rPr lang="en-US" dirty="0" err="1">
                <a:solidFill>
                  <a:schemeClr val="bg1"/>
                </a:solidFill>
                <a:latin typeface="Helvetica" pitchFamily="2" charset="0"/>
              </a:rPr>
              <a:t>recursos</a:t>
            </a:r>
            <a:r>
              <a:rPr lang="en-US" dirty="0">
                <a:solidFill>
                  <a:schemeClr val="bg1"/>
                </a:solidFill>
                <a:latin typeface="Helvetica" pitchFamily="2" charset="0"/>
              </a:rPr>
              <a:t> del PND. </a:t>
            </a:r>
          </a:p>
          <a:p>
            <a:endParaRPr lang="en-US" b="1" dirty="0">
              <a:solidFill>
                <a:schemeClr val="bg1"/>
              </a:solidFill>
              <a:latin typeface="Helvetica" pitchFamily="2" charset="0"/>
            </a:endParaRPr>
          </a:p>
          <a:p>
            <a:r>
              <a:rPr lang="en-US" b="1" dirty="0" err="1">
                <a:solidFill>
                  <a:schemeClr val="bg1"/>
                </a:solidFill>
                <a:latin typeface="Helvetica" pitchFamily="2" charset="0"/>
              </a:rPr>
              <a:t>Objetivos</a:t>
            </a:r>
            <a:r>
              <a:rPr lang="en-US" b="1" dirty="0">
                <a:solidFill>
                  <a:schemeClr val="bg1"/>
                </a:solidFill>
                <a:latin typeface="Helvetica" pitchFamily="2" charset="0"/>
              </a:rPr>
              <a:t> </a:t>
            </a:r>
            <a:r>
              <a:rPr lang="en-US" b="1" dirty="0" err="1">
                <a:solidFill>
                  <a:schemeClr val="bg1"/>
                </a:solidFill>
                <a:latin typeface="Helvetica" pitchFamily="2" charset="0"/>
              </a:rPr>
              <a:t>generales</a:t>
            </a:r>
            <a:r>
              <a:rPr lang="en-US" b="1" dirty="0">
                <a:solidFill>
                  <a:schemeClr val="bg1"/>
                </a:solidFill>
                <a:latin typeface="Helvetica" pitchFamily="2" charset="0"/>
              </a:rPr>
              <a:t> del </a:t>
            </a:r>
            <a:r>
              <a:rPr lang="en-US" b="1" dirty="0" err="1">
                <a:solidFill>
                  <a:schemeClr val="bg1"/>
                </a:solidFill>
                <a:latin typeface="Helvetica" pitchFamily="2" charset="0"/>
              </a:rPr>
              <a:t>pacto</a:t>
            </a:r>
            <a:r>
              <a:rPr lang="en-US" b="1" dirty="0">
                <a:solidFill>
                  <a:schemeClr val="bg1"/>
                </a:solidFill>
                <a:latin typeface="Helvetica" pitchFamily="2" charset="0"/>
              </a:rPr>
              <a:t>:</a:t>
            </a:r>
          </a:p>
          <a:p>
            <a:r>
              <a:rPr lang="en-US" dirty="0">
                <a:solidFill>
                  <a:schemeClr val="bg1"/>
                </a:solidFill>
                <a:latin typeface="Helvetica" pitchFamily="2" charset="0"/>
              </a:rPr>
              <a:t> A. </a:t>
            </a:r>
            <a:r>
              <a:rPr lang="en-US" dirty="0" err="1">
                <a:solidFill>
                  <a:schemeClr val="bg1"/>
                </a:solidFill>
                <a:latin typeface="Helvetica" pitchFamily="2" charset="0"/>
              </a:rPr>
              <a:t>Gobernanza</a:t>
            </a:r>
            <a:r>
              <a:rPr lang="en-US" dirty="0">
                <a:solidFill>
                  <a:schemeClr val="bg1"/>
                </a:solidFill>
                <a:latin typeface="Helvetica" pitchFamily="2" charset="0"/>
              </a:rPr>
              <a:t> e </a:t>
            </a:r>
            <a:r>
              <a:rPr lang="en-US" dirty="0" err="1">
                <a:solidFill>
                  <a:schemeClr val="bg1"/>
                </a:solidFill>
                <a:latin typeface="Helvetica" pitchFamily="2" charset="0"/>
              </a:rPr>
              <a:t>institucionalidad</a:t>
            </a:r>
            <a:r>
              <a:rPr lang="en-US" dirty="0">
                <a:solidFill>
                  <a:schemeClr val="bg1"/>
                </a:solidFill>
                <a:latin typeface="Helvetica" pitchFamily="2" charset="0"/>
              </a:rPr>
              <a:t> </a:t>
            </a:r>
            <a:r>
              <a:rPr lang="en-US" dirty="0" err="1">
                <a:solidFill>
                  <a:schemeClr val="bg1"/>
                </a:solidFill>
                <a:latin typeface="Helvetica" pitchFamily="2" charset="0"/>
              </a:rPr>
              <a:t>moderna</a:t>
            </a:r>
            <a:r>
              <a:rPr lang="en-US" dirty="0">
                <a:solidFill>
                  <a:schemeClr val="bg1"/>
                </a:solidFill>
                <a:latin typeface="Helvetica" pitchFamily="2" charset="0"/>
              </a:rPr>
              <a:t> para el </a:t>
            </a:r>
            <a:r>
              <a:rPr lang="en-US" dirty="0" err="1">
                <a:solidFill>
                  <a:schemeClr val="bg1"/>
                </a:solidFill>
                <a:latin typeface="Helvetica" pitchFamily="2" charset="0"/>
              </a:rPr>
              <a:t>transporte</a:t>
            </a:r>
            <a:r>
              <a:rPr lang="en-US" dirty="0">
                <a:solidFill>
                  <a:schemeClr val="bg1"/>
                </a:solidFill>
                <a:latin typeface="Helvetica" pitchFamily="2" charset="0"/>
              </a:rPr>
              <a:t> y la </a:t>
            </a:r>
            <a:r>
              <a:rPr lang="en-US" dirty="0" err="1">
                <a:solidFill>
                  <a:schemeClr val="bg1"/>
                </a:solidFill>
                <a:latin typeface="Helvetica" pitchFamily="2" charset="0"/>
              </a:rPr>
              <a:t>logística</a:t>
            </a:r>
            <a:r>
              <a:rPr lang="en-US" dirty="0">
                <a:solidFill>
                  <a:schemeClr val="bg1"/>
                </a:solidFill>
                <a:latin typeface="Helvetica" pitchFamily="2" charset="0"/>
              </a:rPr>
              <a:t> </a:t>
            </a:r>
            <a:r>
              <a:rPr lang="en-US" dirty="0" err="1">
                <a:solidFill>
                  <a:schemeClr val="bg1"/>
                </a:solidFill>
                <a:latin typeface="Helvetica" pitchFamily="2" charset="0"/>
              </a:rPr>
              <a:t>eficientes</a:t>
            </a:r>
            <a:r>
              <a:rPr lang="en-US" dirty="0">
                <a:solidFill>
                  <a:schemeClr val="bg1"/>
                </a:solidFill>
                <a:latin typeface="Helvetica" pitchFamily="2" charset="0"/>
              </a:rPr>
              <a:t> y </a:t>
            </a:r>
            <a:r>
              <a:rPr lang="en-US" dirty="0" err="1">
                <a:solidFill>
                  <a:schemeClr val="bg1"/>
                </a:solidFill>
                <a:latin typeface="Helvetica" pitchFamily="2" charset="0"/>
              </a:rPr>
              <a:t>seguros</a:t>
            </a:r>
            <a:r>
              <a:rPr lang="en-US" dirty="0">
                <a:solidFill>
                  <a:schemeClr val="bg1"/>
                </a:solidFill>
                <a:latin typeface="Helvetica" pitchFamily="2" charset="0"/>
              </a:rPr>
              <a:t>.</a:t>
            </a:r>
          </a:p>
          <a:p>
            <a:r>
              <a:rPr lang="en-US" dirty="0">
                <a:solidFill>
                  <a:schemeClr val="bg1"/>
                </a:solidFill>
                <a:latin typeface="Helvetica" pitchFamily="2" charset="0"/>
              </a:rPr>
              <a:t>B. </a:t>
            </a:r>
            <a:r>
              <a:rPr lang="en-US" dirty="0" err="1">
                <a:solidFill>
                  <a:schemeClr val="bg1"/>
                </a:solidFill>
                <a:latin typeface="Helvetica" pitchFamily="2" charset="0"/>
              </a:rPr>
              <a:t>Movilidad</a:t>
            </a:r>
            <a:r>
              <a:rPr lang="en-US" dirty="0">
                <a:solidFill>
                  <a:schemeClr val="bg1"/>
                </a:solidFill>
                <a:latin typeface="Helvetica" pitchFamily="2" charset="0"/>
              </a:rPr>
              <a:t> </a:t>
            </a:r>
            <a:r>
              <a:rPr lang="en-US" dirty="0" err="1">
                <a:solidFill>
                  <a:schemeClr val="bg1"/>
                </a:solidFill>
                <a:latin typeface="Helvetica" pitchFamily="2" charset="0"/>
              </a:rPr>
              <a:t>urbano</a:t>
            </a:r>
            <a:r>
              <a:rPr lang="en-US" dirty="0">
                <a:solidFill>
                  <a:schemeClr val="bg1"/>
                </a:solidFill>
                <a:latin typeface="Helvetica" pitchFamily="2" charset="0"/>
              </a:rPr>
              <a:t>-regional </a:t>
            </a:r>
            <a:r>
              <a:rPr lang="en-US" dirty="0" err="1">
                <a:solidFill>
                  <a:schemeClr val="bg1"/>
                </a:solidFill>
                <a:latin typeface="Helvetica" pitchFamily="2" charset="0"/>
              </a:rPr>
              <a:t>sostenible</a:t>
            </a:r>
            <a:r>
              <a:rPr lang="en-US" dirty="0">
                <a:solidFill>
                  <a:schemeClr val="bg1"/>
                </a:solidFill>
                <a:latin typeface="Helvetica" pitchFamily="2" charset="0"/>
              </a:rPr>
              <a:t> para la </a:t>
            </a:r>
            <a:r>
              <a:rPr lang="en-US" dirty="0" err="1">
                <a:solidFill>
                  <a:schemeClr val="bg1"/>
                </a:solidFill>
                <a:latin typeface="Helvetica" pitchFamily="2" charset="0"/>
              </a:rPr>
              <a:t>equidad</a:t>
            </a:r>
            <a:r>
              <a:rPr lang="en-US" dirty="0">
                <a:solidFill>
                  <a:schemeClr val="bg1"/>
                </a:solidFill>
                <a:latin typeface="Helvetica" pitchFamily="2" charset="0"/>
              </a:rPr>
              <a:t>, la </a:t>
            </a:r>
            <a:r>
              <a:rPr lang="en-US" dirty="0" err="1">
                <a:solidFill>
                  <a:schemeClr val="bg1"/>
                </a:solidFill>
                <a:latin typeface="Helvetica" pitchFamily="2" charset="0"/>
              </a:rPr>
              <a:t>competitividad</a:t>
            </a:r>
            <a:r>
              <a:rPr lang="en-US" dirty="0">
                <a:solidFill>
                  <a:schemeClr val="bg1"/>
                </a:solidFill>
                <a:latin typeface="Helvetica" pitchFamily="2" charset="0"/>
              </a:rPr>
              <a:t> y la </a:t>
            </a:r>
            <a:r>
              <a:rPr lang="en-US" dirty="0" err="1">
                <a:solidFill>
                  <a:schemeClr val="bg1"/>
                </a:solidFill>
                <a:latin typeface="Helvetica" pitchFamily="2" charset="0"/>
              </a:rPr>
              <a:t>calidad</a:t>
            </a:r>
            <a:r>
              <a:rPr lang="en-US" dirty="0">
                <a:solidFill>
                  <a:schemeClr val="bg1"/>
                </a:solidFill>
                <a:latin typeface="Helvetica" pitchFamily="2" charset="0"/>
              </a:rPr>
              <a:t> de </a:t>
            </a:r>
            <a:r>
              <a:rPr lang="en-US" dirty="0" err="1">
                <a:solidFill>
                  <a:schemeClr val="bg1"/>
                </a:solidFill>
                <a:latin typeface="Helvetica" pitchFamily="2" charset="0"/>
              </a:rPr>
              <a:t>vida</a:t>
            </a:r>
            <a:r>
              <a:rPr lang="en-US" dirty="0">
                <a:solidFill>
                  <a:schemeClr val="bg1"/>
                </a:solidFill>
                <a:latin typeface="Helvetica" pitchFamily="2" charset="0"/>
              </a:rPr>
              <a:t>.</a:t>
            </a:r>
          </a:p>
          <a:p>
            <a:r>
              <a:rPr lang="en-US" dirty="0">
                <a:solidFill>
                  <a:schemeClr val="bg1"/>
                </a:solidFill>
                <a:latin typeface="Helvetica" pitchFamily="2" charset="0"/>
              </a:rPr>
              <a:t>C. </a:t>
            </a:r>
            <a:r>
              <a:rPr lang="en-US" dirty="0" err="1">
                <a:solidFill>
                  <a:schemeClr val="bg1"/>
                </a:solidFill>
                <a:latin typeface="Helvetica" pitchFamily="2" charset="0"/>
              </a:rPr>
              <a:t>Corredores</a:t>
            </a:r>
            <a:r>
              <a:rPr lang="en-US" dirty="0">
                <a:solidFill>
                  <a:schemeClr val="bg1"/>
                </a:solidFill>
                <a:latin typeface="Helvetica" pitchFamily="2" charset="0"/>
              </a:rPr>
              <a:t> </a:t>
            </a:r>
            <a:r>
              <a:rPr lang="en-US" dirty="0" err="1">
                <a:solidFill>
                  <a:schemeClr val="bg1"/>
                </a:solidFill>
                <a:latin typeface="Helvetica" pitchFamily="2" charset="0"/>
              </a:rPr>
              <a:t>estratégicos</a:t>
            </a:r>
            <a:r>
              <a:rPr lang="en-US" dirty="0">
                <a:solidFill>
                  <a:schemeClr val="bg1"/>
                </a:solidFill>
                <a:latin typeface="Helvetica" pitchFamily="2" charset="0"/>
              </a:rPr>
              <a:t> </a:t>
            </a:r>
            <a:r>
              <a:rPr lang="en-US" dirty="0" err="1">
                <a:solidFill>
                  <a:schemeClr val="bg1"/>
                </a:solidFill>
                <a:latin typeface="Helvetica" pitchFamily="2" charset="0"/>
              </a:rPr>
              <a:t>intermodales</a:t>
            </a:r>
            <a:r>
              <a:rPr lang="en-US" dirty="0">
                <a:solidFill>
                  <a:schemeClr val="bg1"/>
                </a:solidFill>
                <a:latin typeface="Helvetica" pitchFamily="2" charset="0"/>
              </a:rPr>
              <a:t>: red de </a:t>
            </a:r>
            <a:r>
              <a:rPr lang="en-US" dirty="0" err="1">
                <a:solidFill>
                  <a:schemeClr val="bg1"/>
                </a:solidFill>
                <a:latin typeface="Helvetica" pitchFamily="2" charset="0"/>
              </a:rPr>
              <a:t>transporte</a:t>
            </a:r>
            <a:r>
              <a:rPr lang="en-US" dirty="0">
                <a:solidFill>
                  <a:schemeClr val="bg1"/>
                </a:solidFill>
                <a:latin typeface="Helvetica" pitchFamily="2" charset="0"/>
              </a:rPr>
              <a:t> </a:t>
            </a:r>
            <a:r>
              <a:rPr lang="en-US" dirty="0" err="1">
                <a:solidFill>
                  <a:schemeClr val="bg1"/>
                </a:solidFill>
                <a:latin typeface="Helvetica" pitchFamily="2" charset="0"/>
              </a:rPr>
              <a:t>nacional</a:t>
            </a:r>
            <a:r>
              <a:rPr lang="en-US" dirty="0">
                <a:solidFill>
                  <a:schemeClr val="bg1"/>
                </a:solidFill>
                <a:latin typeface="Helvetica" pitchFamily="2" charset="0"/>
              </a:rPr>
              <a:t>, </a:t>
            </a:r>
            <a:r>
              <a:rPr lang="en-US" dirty="0" err="1">
                <a:solidFill>
                  <a:schemeClr val="bg1"/>
                </a:solidFill>
                <a:latin typeface="Helvetica" pitchFamily="2" charset="0"/>
              </a:rPr>
              <a:t>nodos</a:t>
            </a:r>
            <a:r>
              <a:rPr lang="en-US" dirty="0">
                <a:solidFill>
                  <a:schemeClr val="bg1"/>
                </a:solidFill>
                <a:latin typeface="Helvetica" pitchFamily="2" charset="0"/>
              </a:rPr>
              <a:t> </a:t>
            </a:r>
            <a:r>
              <a:rPr lang="en-US" dirty="0" err="1">
                <a:solidFill>
                  <a:schemeClr val="bg1"/>
                </a:solidFill>
                <a:latin typeface="Helvetica" pitchFamily="2" charset="0"/>
              </a:rPr>
              <a:t>logísticos</a:t>
            </a:r>
            <a:r>
              <a:rPr lang="en-US" dirty="0">
                <a:solidFill>
                  <a:schemeClr val="bg1"/>
                </a:solidFill>
                <a:latin typeface="Helvetica" pitchFamily="2" charset="0"/>
              </a:rPr>
              <a:t> y </a:t>
            </a:r>
            <a:r>
              <a:rPr lang="en-US" dirty="0" err="1">
                <a:solidFill>
                  <a:schemeClr val="bg1"/>
                </a:solidFill>
                <a:latin typeface="Helvetica" pitchFamily="2" charset="0"/>
              </a:rPr>
              <a:t>eficiencia</a:t>
            </a:r>
            <a:r>
              <a:rPr lang="en-US" dirty="0">
                <a:solidFill>
                  <a:schemeClr val="bg1"/>
                </a:solidFill>
                <a:latin typeface="Helvetica" pitchFamily="2" charset="0"/>
              </a:rPr>
              <a:t> modal.</a:t>
            </a:r>
          </a:p>
          <a:p>
            <a:r>
              <a:rPr lang="en-US" dirty="0">
                <a:solidFill>
                  <a:schemeClr val="bg1"/>
                </a:solidFill>
                <a:latin typeface="Helvetica" pitchFamily="2" charset="0"/>
              </a:rPr>
              <a:t>D. </a:t>
            </a:r>
            <a:r>
              <a:rPr lang="en-US" dirty="0" err="1">
                <a:solidFill>
                  <a:schemeClr val="bg1"/>
                </a:solidFill>
                <a:latin typeface="Helvetica" pitchFamily="2" charset="0"/>
              </a:rPr>
              <a:t>Innovación</a:t>
            </a:r>
            <a:r>
              <a:rPr lang="en-US" dirty="0">
                <a:solidFill>
                  <a:schemeClr val="bg1"/>
                </a:solidFill>
                <a:latin typeface="Helvetica" pitchFamily="2" charset="0"/>
              </a:rPr>
              <a:t> </a:t>
            </a:r>
            <a:r>
              <a:rPr lang="en-US" dirty="0" err="1">
                <a:solidFill>
                  <a:schemeClr val="bg1"/>
                </a:solidFill>
                <a:latin typeface="Helvetica" pitchFamily="2" charset="0"/>
              </a:rPr>
              <a:t>financiera</a:t>
            </a:r>
            <a:r>
              <a:rPr lang="en-US" dirty="0">
                <a:solidFill>
                  <a:schemeClr val="bg1"/>
                </a:solidFill>
                <a:latin typeface="Helvetica" pitchFamily="2" charset="0"/>
              </a:rPr>
              <a:t> y </a:t>
            </a:r>
            <a:r>
              <a:rPr lang="en-US" dirty="0" err="1">
                <a:solidFill>
                  <a:schemeClr val="bg1"/>
                </a:solidFill>
                <a:latin typeface="Helvetica" pitchFamily="2" charset="0"/>
              </a:rPr>
              <a:t>movilización</a:t>
            </a:r>
            <a:r>
              <a:rPr lang="en-US" dirty="0">
                <a:solidFill>
                  <a:schemeClr val="bg1"/>
                </a:solidFill>
                <a:latin typeface="Helvetica" pitchFamily="2" charset="0"/>
              </a:rPr>
              <a:t> de </a:t>
            </a:r>
            <a:r>
              <a:rPr lang="en-US" dirty="0" err="1">
                <a:solidFill>
                  <a:schemeClr val="bg1"/>
                </a:solidFill>
                <a:latin typeface="Helvetica" pitchFamily="2" charset="0"/>
              </a:rPr>
              <a:t>nuevas</a:t>
            </a:r>
            <a:r>
              <a:rPr lang="en-US" dirty="0">
                <a:solidFill>
                  <a:schemeClr val="bg1"/>
                </a:solidFill>
                <a:latin typeface="Helvetica" pitchFamily="2" charset="0"/>
              </a:rPr>
              <a:t> </a:t>
            </a:r>
            <a:r>
              <a:rPr lang="en-US" dirty="0" err="1">
                <a:solidFill>
                  <a:schemeClr val="bg1"/>
                </a:solidFill>
                <a:latin typeface="Helvetica" pitchFamily="2" charset="0"/>
              </a:rPr>
              <a:t>fuentes</a:t>
            </a:r>
            <a:r>
              <a:rPr lang="en-US" dirty="0">
                <a:solidFill>
                  <a:schemeClr val="bg1"/>
                </a:solidFill>
                <a:latin typeface="Helvetica" pitchFamily="2" charset="0"/>
              </a:rPr>
              <a:t> de </a:t>
            </a:r>
            <a:r>
              <a:rPr lang="en-US" dirty="0" err="1">
                <a:solidFill>
                  <a:schemeClr val="bg1"/>
                </a:solidFill>
                <a:latin typeface="Helvetica" pitchFamily="2" charset="0"/>
              </a:rPr>
              <a:t>pago</a:t>
            </a:r>
            <a:r>
              <a:rPr lang="en-US" dirty="0">
                <a:solidFill>
                  <a:schemeClr val="bg1"/>
                </a:solidFill>
                <a:latin typeface="Helvetica" pitchFamily="2" charset="0"/>
              </a:rPr>
              <a:t>.</a:t>
            </a:r>
          </a:p>
          <a:p>
            <a:r>
              <a:rPr lang="en-US" dirty="0"/>
              <a:t> </a:t>
            </a:r>
          </a:p>
          <a:p>
            <a:br>
              <a:rPr lang="en-US" dirty="0"/>
            </a:br>
            <a:endParaRPr lang="en-US" sz="2000" dirty="0">
              <a:solidFill>
                <a:schemeClr val="bg1">
                  <a:lumMod val="50000"/>
                </a:schemeClr>
              </a:solidFill>
              <a:latin typeface="Helvetica" pitchFamily="2" charset="0"/>
              <a:cs typeface="BigNoodleTitling"/>
            </a:endParaRPr>
          </a:p>
          <a:p>
            <a:pPr>
              <a:defRPr/>
            </a:pPr>
            <a:endParaRPr lang="es-ES" sz="2000" dirty="0">
              <a:solidFill>
                <a:schemeClr val="bg1">
                  <a:lumMod val="50000"/>
                </a:schemeClr>
              </a:solidFill>
              <a:latin typeface="Helvetica" pitchFamily="2" charset="0"/>
              <a:cs typeface="BigNoodleTitling"/>
            </a:endParaRPr>
          </a:p>
        </p:txBody>
      </p:sp>
      <p:sp>
        <p:nvSpPr>
          <p:cNvPr id="16" name="CuadroTexto 9">
            <a:extLst>
              <a:ext uri="{FF2B5EF4-FFF2-40B4-BE49-F238E27FC236}">
                <a16:creationId xmlns:a16="http://schemas.microsoft.com/office/drawing/2014/main" id="{6ED3B16A-239A-1D4A-A09E-D8812821CF6C}"/>
              </a:ext>
            </a:extLst>
          </p:cNvPr>
          <p:cNvSpPr txBox="1"/>
          <p:nvPr/>
        </p:nvSpPr>
        <p:spPr>
          <a:xfrm>
            <a:off x="5624766" y="423945"/>
            <a:ext cx="5718232" cy="584775"/>
          </a:xfrm>
          <a:prstGeom prst="rect">
            <a:avLst/>
          </a:prstGeom>
          <a:noFill/>
        </p:spPr>
        <p:txBody>
          <a:bodyPr wrap="none" rtlCol="0">
            <a:spAutoFit/>
          </a:bodyPr>
          <a:lstStyle/>
          <a:p>
            <a:r>
              <a:rPr lang="es-CO" sz="3200" b="1" dirty="0">
                <a:solidFill>
                  <a:schemeClr val="accent1"/>
                </a:solidFill>
                <a:latin typeface="Helvetica" pitchFamily="2" charset="0"/>
              </a:rPr>
              <a:t>Plan Nacional de Desarrollo </a:t>
            </a:r>
          </a:p>
        </p:txBody>
      </p:sp>
    </p:spTree>
    <p:extLst>
      <p:ext uri="{BB962C8B-B14F-4D97-AF65-F5344CB8AC3E}">
        <p14:creationId xmlns:p14="http://schemas.microsoft.com/office/powerpoint/2010/main" val="10039920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DA570327-7718-0B4C-9190-82456F4F9BE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425124" y="-58120"/>
            <a:ext cx="8766875" cy="6958117"/>
          </a:xfrm>
          <a:prstGeom prst="rect">
            <a:avLst/>
          </a:prstGeom>
        </p:spPr>
      </p:pic>
      <p:pic>
        <p:nvPicPr>
          <p:cNvPr id="9" name="Imagen 8" descr="Imagen que contiene computadora, cuchillo&#10;&#10;Descripción generada automáticamente">
            <a:extLst>
              <a:ext uri="{FF2B5EF4-FFF2-40B4-BE49-F238E27FC236}">
                <a16:creationId xmlns:a16="http://schemas.microsoft.com/office/drawing/2014/main" id="{E9E92A33-9F35-8046-A394-D34D6619E63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40006" y="-170480"/>
            <a:ext cx="10040362" cy="7070478"/>
          </a:xfrm>
          <a:prstGeom prst="rect">
            <a:avLst/>
          </a:prstGeom>
        </p:spPr>
      </p:pic>
      <p:sp>
        <p:nvSpPr>
          <p:cNvPr id="10" name="CuadroTexto 9">
            <a:extLst>
              <a:ext uri="{FF2B5EF4-FFF2-40B4-BE49-F238E27FC236}">
                <a16:creationId xmlns:a16="http://schemas.microsoft.com/office/drawing/2014/main" id="{8A0E2E74-CE35-444A-BD52-1004BB246AC5}"/>
              </a:ext>
            </a:extLst>
          </p:cNvPr>
          <p:cNvSpPr txBox="1"/>
          <p:nvPr/>
        </p:nvSpPr>
        <p:spPr>
          <a:xfrm>
            <a:off x="956774" y="146952"/>
            <a:ext cx="3057247" cy="584775"/>
          </a:xfrm>
          <a:prstGeom prst="rect">
            <a:avLst/>
          </a:prstGeom>
          <a:noFill/>
        </p:spPr>
        <p:txBody>
          <a:bodyPr wrap="none" rtlCol="0">
            <a:spAutoFit/>
          </a:bodyPr>
          <a:lstStyle/>
          <a:p>
            <a:r>
              <a:rPr lang="es-CO" sz="3200" b="1" dirty="0">
                <a:solidFill>
                  <a:schemeClr val="accent1"/>
                </a:solidFill>
                <a:latin typeface="Helvetica" pitchFamily="2" charset="0"/>
              </a:rPr>
              <a:t>CONPES 3934 </a:t>
            </a:r>
          </a:p>
        </p:txBody>
      </p:sp>
      <p:sp>
        <p:nvSpPr>
          <p:cNvPr id="7" name="Rectángulo 10">
            <a:extLst>
              <a:ext uri="{FF2B5EF4-FFF2-40B4-BE49-F238E27FC236}">
                <a16:creationId xmlns:a16="http://schemas.microsoft.com/office/drawing/2014/main" id="{F03E375E-4370-6C49-8491-BC410031A6B8}"/>
              </a:ext>
            </a:extLst>
          </p:cNvPr>
          <p:cNvSpPr/>
          <p:nvPr/>
        </p:nvSpPr>
        <p:spPr>
          <a:xfrm>
            <a:off x="0" y="843811"/>
            <a:ext cx="7563173" cy="7725192"/>
          </a:xfrm>
          <a:prstGeom prst="rect">
            <a:avLst/>
          </a:prstGeom>
        </p:spPr>
        <p:txBody>
          <a:bodyPr wrap="square">
            <a:spAutoFit/>
          </a:bodyPr>
          <a:lstStyle/>
          <a:p>
            <a:pPr marL="285750" indent="-285750">
              <a:buFont typeface="Arial" panose="020B0604020202020204" pitchFamily="34" charset="0"/>
              <a:buChar char="•"/>
            </a:pPr>
            <a:r>
              <a:rPr lang="es-CO" dirty="0">
                <a:solidFill>
                  <a:schemeClr val="bg1">
                    <a:lumMod val="50000"/>
                  </a:schemeClr>
                </a:solidFill>
                <a:latin typeface="Helvetica" pitchFamily="2" charset="0"/>
              </a:rPr>
              <a:t>El Documento CONPES 3934 </a:t>
            </a:r>
            <a:r>
              <a:rPr lang="es-CO" dirty="0" err="1">
                <a:solidFill>
                  <a:schemeClr val="bg1">
                    <a:lumMod val="50000"/>
                  </a:schemeClr>
                </a:solidFill>
                <a:latin typeface="Helvetica" pitchFamily="2" charset="0"/>
              </a:rPr>
              <a:t>Política</a:t>
            </a:r>
            <a:r>
              <a:rPr lang="es-CO" dirty="0">
                <a:solidFill>
                  <a:schemeClr val="bg1">
                    <a:lumMod val="50000"/>
                  </a:schemeClr>
                </a:solidFill>
                <a:latin typeface="Helvetica" pitchFamily="2" charset="0"/>
              </a:rPr>
              <a:t> de crecimiento verde, plantea para el sector transporte, incorporar acciones para fomentar el ingreso de 600.000 </a:t>
            </a:r>
            <a:r>
              <a:rPr lang="es-CO" dirty="0" err="1">
                <a:solidFill>
                  <a:schemeClr val="bg1">
                    <a:lumMod val="50000"/>
                  </a:schemeClr>
                </a:solidFill>
                <a:latin typeface="Helvetica" pitchFamily="2" charset="0"/>
              </a:rPr>
              <a:t>vehículos</a:t>
            </a:r>
            <a:r>
              <a:rPr lang="es-CO" dirty="0">
                <a:solidFill>
                  <a:schemeClr val="bg1">
                    <a:lumMod val="50000"/>
                  </a:schemeClr>
                </a:solidFill>
                <a:latin typeface="Helvetica" pitchFamily="2" charset="0"/>
              </a:rPr>
              <a:t> </a:t>
            </a:r>
            <a:r>
              <a:rPr lang="es-CO" dirty="0" err="1">
                <a:solidFill>
                  <a:schemeClr val="bg1">
                    <a:lumMod val="50000"/>
                  </a:schemeClr>
                </a:solidFill>
                <a:latin typeface="Helvetica" pitchFamily="2" charset="0"/>
              </a:rPr>
              <a:t>eléctricos</a:t>
            </a:r>
            <a:r>
              <a:rPr lang="es-CO" dirty="0">
                <a:solidFill>
                  <a:schemeClr val="bg1">
                    <a:lumMod val="50000"/>
                  </a:schemeClr>
                </a:solidFill>
                <a:latin typeface="Helvetica" pitchFamily="2" charset="0"/>
              </a:rPr>
              <a:t>, ascenso </a:t>
            </a:r>
            <a:r>
              <a:rPr lang="es-CO" dirty="0" err="1">
                <a:solidFill>
                  <a:schemeClr val="bg1">
                    <a:lumMod val="50000"/>
                  </a:schemeClr>
                </a:solidFill>
                <a:latin typeface="Helvetica" pitchFamily="2" charset="0"/>
              </a:rPr>
              <a:t>tecnológico</a:t>
            </a:r>
            <a:r>
              <a:rPr lang="es-CO" dirty="0">
                <a:solidFill>
                  <a:schemeClr val="bg1">
                    <a:lumMod val="50000"/>
                  </a:schemeClr>
                </a:solidFill>
                <a:latin typeface="Helvetica" pitchFamily="2" charset="0"/>
              </a:rPr>
              <a:t> en la flota oficial del </a:t>
            </a:r>
            <a:r>
              <a:rPr lang="es-CO" dirty="0" err="1">
                <a:solidFill>
                  <a:schemeClr val="bg1">
                    <a:lumMod val="50000"/>
                  </a:schemeClr>
                </a:solidFill>
                <a:latin typeface="Helvetica" pitchFamily="2" charset="0"/>
              </a:rPr>
              <a:t>país</a:t>
            </a:r>
            <a:r>
              <a:rPr lang="es-CO" dirty="0">
                <a:solidFill>
                  <a:schemeClr val="bg1">
                    <a:lumMod val="50000"/>
                  </a:schemeClr>
                </a:solidFill>
                <a:latin typeface="Helvetica" pitchFamily="2" charset="0"/>
              </a:rPr>
              <a:t> e incorporar </a:t>
            </a:r>
            <a:r>
              <a:rPr lang="es-CO" dirty="0" err="1">
                <a:solidFill>
                  <a:schemeClr val="bg1">
                    <a:lumMod val="50000"/>
                  </a:schemeClr>
                </a:solidFill>
                <a:latin typeface="Helvetica" pitchFamily="2" charset="0"/>
              </a:rPr>
              <a:t>tecnologías</a:t>
            </a:r>
            <a:r>
              <a:rPr lang="es-CO" dirty="0">
                <a:solidFill>
                  <a:schemeClr val="bg1">
                    <a:lumMod val="50000"/>
                  </a:schemeClr>
                </a:solidFill>
                <a:latin typeface="Helvetica" pitchFamily="2" charset="0"/>
              </a:rPr>
              <a:t> con cero o bajas emisiones en los SITM y SETP. </a:t>
            </a:r>
          </a:p>
          <a:p>
            <a:pPr marL="342900" indent="-342900">
              <a:buFont typeface="Arial" panose="020B0604020202020204" pitchFamily="34" charset="0"/>
              <a:buChar char="•"/>
              <a:defRPr/>
            </a:pPr>
            <a:endParaRPr lang="es-ES" dirty="0">
              <a:solidFill>
                <a:schemeClr val="bg1">
                  <a:lumMod val="50000"/>
                </a:schemeClr>
              </a:solidFill>
              <a:latin typeface="Helvetica" pitchFamily="2" charset="0"/>
            </a:endParaRPr>
          </a:p>
          <a:p>
            <a:pPr marL="285750" indent="-285750">
              <a:buFont typeface="Arial" panose="020B0604020202020204" pitchFamily="34" charset="0"/>
              <a:buChar char="•"/>
              <a:defRPr/>
            </a:pPr>
            <a:r>
              <a:rPr lang="en-US" dirty="0">
                <a:solidFill>
                  <a:schemeClr val="bg1">
                    <a:lumMod val="50000"/>
                  </a:schemeClr>
                </a:solidFill>
                <a:latin typeface="Helvetica" pitchFamily="2" charset="0"/>
              </a:rPr>
              <a:t>La </a:t>
            </a:r>
            <a:r>
              <a:rPr lang="en-US" dirty="0" err="1">
                <a:solidFill>
                  <a:schemeClr val="bg1">
                    <a:lumMod val="50000"/>
                  </a:schemeClr>
                </a:solidFill>
                <a:latin typeface="Helvetica" pitchFamily="2" charset="0"/>
              </a:rPr>
              <a:t>estrategia</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sistemas</a:t>
            </a:r>
            <a:r>
              <a:rPr lang="en-US" dirty="0">
                <a:solidFill>
                  <a:schemeClr val="bg1">
                    <a:lumMod val="50000"/>
                  </a:schemeClr>
                </a:solidFill>
                <a:latin typeface="Helvetica" pitchFamily="2" charset="0"/>
              </a:rPr>
              <a:t> de </a:t>
            </a:r>
            <a:r>
              <a:rPr lang="en-US" dirty="0" err="1">
                <a:solidFill>
                  <a:schemeClr val="bg1">
                    <a:lumMod val="50000"/>
                  </a:schemeClr>
                </a:solidFill>
                <a:latin typeface="Helvetica" pitchFamily="2" charset="0"/>
              </a:rPr>
              <a:t>transporte</a:t>
            </a:r>
            <a:r>
              <a:rPr lang="en-US" dirty="0">
                <a:solidFill>
                  <a:schemeClr val="bg1">
                    <a:lumMod val="50000"/>
                  </a:schemeClr>
                </a:solidFill>
                <a:latin typeface="Helvetica" pitchFamily="2" charset="0"/>
              </a:rPr>
              <a:t> de </a:t>
            </a:r>
            <a:r>
              <a:rPr lang="en-US" dirty="0" err="1">
                <a:solidFill>
                  <a:schemeClr val="bg1">
                    <a:lumMod val="50000"/>
                  </a:schemeClr>
                </a:solidFill>
                <a:latin typeface="Helvetica" pitchFamily="2" charset="0"/>
              </a:rPr>
              <a:t>pasajeros</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competitivos</a:t>
            </a:r>
            <a:r>
              <a:rPr lang="en-US" dirty="0">
                <a:solidFill>
                  <a:schemeClr val="bg1">
                    <a:lumMod val="50000"/>
                  </a:schemeClr>
                </a:solidFill>
                <a:latin typeface="Helvetica" pitchFamily="2" charset="0"/>
              </a:rPr>
              <a:t> y de </a:t>
            </a:r>
            <a:r>
              <a:rPr lang="en-US" dirty="0" err="1">
                <a:solidFill>
                  <a:schemeClr val="bg1">
                    <a:lumMod val="50000"/>
                  </a:schemeClr>
                </a:solidFill>
                <a:latin typeface="Helvetica" pitchFamily="2" charset="0"/>
              </a:rPr>
              <a:t>calidad</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tiene</a:t>
            </a:r>
            <a:r>
              <a:rPr lang="en-US" dirty="0">
                <a:solidFill>
                  <a:schemeClr val="bg1">
                    <a:lumMod val="50000"/>
                  </a:schemeClr>
                </a:solidFill>
                <a:latin typeface="Helvetica" pitchFamily="2" charset="0"/>
              </a:rPr>
              <a:t> por </a:t>
            </a:r>
            <a:r>
              <a:rPr lang="en-US" dirty="0" err="1">
                <a:solidFill>
                  <a:schemeClr val="bg1">
                    <a:lumMod val="50000"/>
                  </a:schemeClr>
                </a:solidFill>
                <a:latin typeface="Helvetica" pitchFamily="2" charset="0"/>
              </a:rPr>
              <a:t>objeto</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fortalecer</a:t>
            </a:r>
            <a:r>
              <a:rPr lang="en-US" dirty="0">
                <a:solidFill>
                  <a:schemeClr val="bg1">
                    <a:lumMod val="50000"/>
                  </a:schemeClr>
                </a:solidFill>
                <a:latin typeface="Helvetica" pitchFamily="2" charset="0"/>
              </a:rPr>
              <a:t> los </a:t>
            </a:r>
            <a:r>
              <a:rPr lang="en-US" dirty="0" err="1">
                <a:solidFill>
                  <a:schemeClr val="bg1">
                    <a:lumMod val="50000"/>
                  </a:schemeClr>
                </a:solidFill>
                <a:latin typeface="Helvetica" pitchFamily="2" charset="0"/>
              </a:rPr>
              <a:t>sistemas</a:t>
            </a:r>
            <a:r>
              <a:rPr lang="en-US" dirty="0">
                <a:solidFill>
                  <a:schemeClr val="bg1">
                    <a:lumMod val="50000"/>
                  </a:schemeClr>
                </a:solidFill>
                <a:latin typeface="Helvetica" pitchFamily="2" charset="0"/>
              </a:rPr>
              <a:t> de </a:t>
            </a:r>
            <a:r>
              <a:rPr lang="en-US" dirty="0" err="1">
                <a:solidFill>
                  <a:schemeClr val="bg1">
                    <a:lumMod val="50000"/>
                  </a:schemeClr>
                </a:solidFill>
                <a:latin typeface="Helvetica" pitchFamily="2" charset="0"/>
              </a:rPr>
              <a:t>transporte</a:t>
            </a:r>
            <a:r>
              <a:rPr lang="en-US" dirty="0">
                <a:solidFill>
                  <a:schemeClr val="bg1">
                    <a:lumMod val="50000"/>
                  </a:schemeClr>
                </a:solidFill>
                <a:latin typeface="Helvetica" pitchFamily="2" charset="0"/>
              </a:rPr>
              <a:t> de </a:t>
            </a:r>
            <a:r>
              <a:rPr lang="en-US" dirty="0" err="1">
                <a:solidFill>
                  <a:schemeClr val="bg1">
                    <a:lumMod val="50000"/>
                  </a:schemeClr>
                </a:solidFill>
                <a:latin typeface="Helvetica" pitchFamily="2" charset="0"/>
              </a:rPr>
              <a:t>pasajeros</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como</a:t>
            </a:r>
            <a:r>
              <a:rPr lang="en-US" dirty="0">
                <a:solidFill>
                  <a:schemeClr val="bg1">
                    <a:lumMod val="50000"/>
                  </a:schemeClr>
                </a:solidFill>
                <a:latin typeface="Helvetica" pitchFamily="2" charset="0"/>
              </a:rPr>
              <a:t> un </a:t>
            </a:r>
            <a:r>
              <a:rPr lang="en-US" dirty="0" err="1">
                <a:solidFill>
                  <a:schemeClr val="bg1">
                    <a:lumMod val="50000"/>
                  </a:schemeClr>
                </a:solidFill>
                <a:latin typeface="Helvetica" pitchFamily="2" charset="0"/>
              </a:rPr>
              <a:t>servicio</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público</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esencial</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mejorando</a:t>
            </a:r>
            <a:r>
              <a:rPr lang="en-US" dirty="0">
                <a:solidFill>
                  <a:schemeClr val="bg1">
                    <a:lumMod val="50000"/>
                  </a:schemeClr>
                </a:solidFill>
                <a:latin typeface="Helvetica" pitchFamily="2" charset="0"/>
              </a:rPr>
              <a:t> la </a:t>
            </a:r>
            <a:r>
              <a:rPr lang="en-US" dirty="0" err="1">
                <a:solidFill>
                  <a:schemeClr val="bg1">
                    <a:lumMod val="50000"/>
                  </a:schemeClr>
                </a:solidFill>
                <a:latin typeface="Helvetica" pitchFamily="2" charset="0"/>
              </a:rPr>
              <a:t>calidad</a:t>
            </a:r>
            <a:r>
              <a:rPr lang="en-US" dirty="0">
                <a:solidFill>
                  <a:schemeClr val="bg1">
                    <a:lumMod val="50000"/>
                  </a:schemeClr>
                </a:solidFill>
                <a:latin typeface="Helvetica" pitchFamily="2" charset="0"/>
              </a:rPr>
              <a:t> del </a:t>
            </a:r>
            <a:r>
              <a:rPr lang="en-US" dirty="0" err="1">
                <a:solidFill>
                  <a:schemeClr val="bg1">
                    <a:lumMod val="50000"/>
                  </a:schemeClr>
                </a:solidFill>
                <a:latin typeface="Helvetica" pitchFamily="2" charset="0"/>
              </a:rPr>
              <a:t>servicio</a:t>
            </a:r>
            <a:r>
              <a:rPr lang="en-US" dirty="0">
                <a:solidFill>
                  <a:schemeClr val="bg1">
                    <a:lumMod val="50000"/>
                  </a:schemeClr>
                </a:solidFill>
                <a:latin typeface="Helvetica" pitchFamily="2" charset="0"/>
              </a:rPr>
              <a:t> de </a:t>
            </a:r>
            <a:r>
              <a:rPr lang="en-US" dirty="0" err="1">
                <a:solidFill>
                  <a:schemeClr val="bg1">
                    <a:lumMod val="50000"/>
                  </a:schemeClr>
                </a:solidFill>
                <a:latin typeface="Helvetica" pitchFamily="2" charset="0"/>
              </a:rPr>
              <a:t>transporte</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público</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colectivo</a:t>
            </a:r>
            <a:r>
              <a:rPr lang="en-US" dirty="0">
                <a:solidFill>
                  <a:schemeClr val="bg1">
                    <a:lumMod val="50000"/>
                  </a:schemeClr>
                </a:solidFill>
                <a:latin typeface="Helvetica" pitchFamily="2" charset="0"/>
              </a:rPr>
              <a:t> y </a:t>
            </a:r>
            <a:r>
              <a:rPr lang="en-US" dirty="0" err="1">
                <a:solidFill>
                  <a:schemeClr val="bg1">
                    <a:lumMod val="50000"/>
                  </a:schemeClr>
                </a:solidFill>
                <a:latin typeface="Helvetica" pitchFamily="2" charset="0"/>
              </a:rPr>
              <a:t>masivo</a:t>
            </a:r>
            <a:r>
              <a:rPr lang="en-US" dirty="0">
                <a:solidFill>
                  <a:schemeClr val="bg1">
                    <a:lumMod val="50000"/>
                  </a:schemeClr>
                </a:solidFill>
                <a:latin typeface="Helvetica" pitchFamily="2" charset="0"/>
              </a:rPr>
              <a:t>, y el </a:t>
            </a:r>
            <a:r>
              <a:rPr lang="en-US" dirty="0" err="1">
                <a:solidFill>
                  <a:schemeClr val="bg1">
                    <a:lumMod val="50000"/>
                  </a:schemeClr>
                </a:solidFill>
                <a:latin typeface="Helvetica" pitchFamily="2" charset="0"/>
              </a:rPr>
              <a:t>fomento</a:t>
            </a:r>
            <a:r>
              <a:rPr lang="en-US" dirty="0">
                <a:solidFill>
                  <a:schemeClr val="bg1">
                    <a:lumMod val="50000"/>
                  </a:schemeClr>
                </a:solidFill>
                <a:latin typeface="Helvetica" pitchFamily="2" charset="0"/>
              </a:rPr>
              <a:t> de la </a:t>
            </a:r>
            <a:r>
              <a:rPr lang="en-US" dirty="0" err="1">
                <a:solidFill>
                  <a:schemeClr val="bg1">
                    <a:lumMod val="50000"/>
                  </a:schemeClr>
                </a:solidFill>
                <a:latin typeface="Helvetica" pitchFamily="2" charset="0"/>
              </a:rPr>
              <a:t>intermodalidad</a:t>
            </a:r>
            <a:r>
              <a:rPr lang="en-US" dirty="0">
                <a:solidFill>
                  <a:schemeClr val="bg1">
                    <a:lumMod val="50000"/>
                  </a:schemeClr>
                </a:solidFill>
                <a:latin typeface="Helvetica" pitchFamily="2" charset="0"/>
              </a:rPr>
              <a:t> de los </a:t>
            </a:r>
            <a:r>
              <a:rPr lang="en-US" dirty="0" err="1">
                <a:solidFill>
                  <a:schemeClr val="bg1">
                    <a:lumMod val="50000"/>
                  </a:schemeClr>
                </a:solidFill>
                <a:latin typeface="Helvetica" pitchFamily="2" charset="0"/>
              </a:rPr>
              <a:t>sistemas</a:t>
            </a:r>
            <a:r>
              <a:rPr lang="en-US" dirty="0">
                <a:solidFill>
                  <a:schemeClr val="bg1">
                    <a:lumMod val="50000"/>
                  </a:schemeClr>
                </a:solidFill>
                <a:latin typeface="Helvetica" pitchFamily="2" charset="0"/>
              </a:rPr>
              <a:t> de </a:t>
            </a:r>
            <a:r>
              <a:rPr lang="en-US" dirty="0" err="1">
                <a:solidFill>
                  <a:schemeClr val="bg1">
                    <a:lumMod val="50000"/>
                  </a:schemeClr>
                </a:solidFill>
                <a:latin typeface="Helvetica" pitchFamily="2" charset="0"/>
              </a:rPr>
              <a:t>transporte</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público</a:t>
            </a:r>
            <a:r>
              <a:rPr lang="en-US" dirty="0">
                <a:solidFill>
                  <a:schemeClr val="bg1">
                    <a:lumMod val="50000"/>
                  </a:schemeClr>
                </a:solidFill>
                <a:latin typeface="Helvetica" pitchFamily="2" charset="0"/>
              </a:rPr>
              <a:t> con la </a:t>
            </a:r>
            <a:r>
              <a:rPr lang="en-US" dirty="0" err="1">
                <a:solidFill>
                  <a:schemeClr val="bg1">
                    <a:lumMod val="50000"/>
                  </a:schemeClr>
                </a:solidFill>
                <a:latin typeface="Helvetica" pitchFamily="2" charset="0"/>
              </a:rPr>
              <a:t>bicicleta</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transporte</a:t>
            </a:r>
            <a:r>
              <a:rPr lang="en-US" dirty="0">
                <a:solidFill>
                  <a:schemeClr val="bg1">
                    <a:lumMod val="50000"/>
                  </a:schemeClr>
                </a:solidFill>
                <a:latin typeface="Helvetica" pitchFamily="2" charset="0"/>
              </a:rPr>
              <a:t> por cables y </a:t>
            </a:r>
            <a:r>
              <a:rPr lang="en-US" dirty="0" err="1">
                <a:solidFill>
                  <a:schemeClr val="bg1">
                    <a:lumMod val="50000"/>
                  </a:schemeClr>
                </a:solidFill>
                <a:latin typeface="Helvetica" pitchFamily="2" charset="0"/>
              </a:rPr>
              <a:t>férreo</a:t>
            </a:r>
            <a:r>
              <a:rPr lang="en-US" dirty="0">
                <a:solidFill>
                  <a:schemeClr val="bg1">
                    <a:lumMod val="50000"/>
                  </a:schemeClr>
                </a:solidFill>
                <a:latin typeface="Helvetica" pitchFamily="2" charset="0"/>
              </a:rPr>
              <a:t>, entre </a:t>
            </a:r>
            <a:r>
              <a:rPr lang="en-US" dirty="0" err="1">
                <a:solidFill>
                  <a:schemeClr val="bg1">
                    <a:lumMod val="50000"/>
                  </a:schemeClr>
                </a:solidFill>
                <a:latin typeface="Helvetica" pitchFamily="2" charset="0"/>
              </a:rPr>
              <a:t>otros</a:t>
            </a:r>
            <a:r>
              <a:rPr lang="en-US" dirty="0">
                <a:solidFill>
                  <a:schemeClr val="bg1">
                    <a:lumMod val="50000"/>
                  </a:schemeClr>
                </a:solidFill>
                <a:latin typeface="Helvetica" pitchFamily="2" charset="0"/>
              </a:rPr>
              <a:t>.</a:t>
            </a:r>
          </a:p>
          <a:p>
            <a:pPr marL="342900" indent="-342900">
              <a:buFont typeface="Arial" panose="020B0604020202020204" pitchFamily="34" charset="0"/>
              <a:buChar char="•"/>
              <a:defRPr/>
            </a:pPr>
            <a:endParaRPr lang="es-ES" dirty="0">
              <a:solidFill>
                <a:schemeClr val="bg1">
                  <a:lumMod val="50000"/>
                </a:schemeClr>
              </a:solidFill>
              <a:latin typeface="Helvetica" pitchFamily="2" charset="0"/>
            </a:endParaRPr>
          </a:p>
          <a:p>
            <a:pPr marL="285750" indent="-285750">
              <a:buFont typeface="Arial" panose="020B0604020202020204" pitchFamily="34" charset="0"/>
              <a:buChar char="•"/>
              <a:defRPr/>
            </a:pPr>
            <a:r>
              <a:rPr lang="en-US" dirty="0">
                <a:solidFill>
                  <a:schemeClr val="bg1">
                    <a:lumMod val="50000"/>
                  </a:schemeClr>
                </a:solidFill>
                <a:latin typeface="Helvetica" pitchFamily="2" charset="0"/>
              </a:rPr>
              <a:t>La </a:t>
            </a:r>
            <a:r>
              <a:rPr lang="en-US" dirty="0" err="1">
                <a:solidFill>
                  <a:schemeClr val="bg1">
                    <a:lumMod val="50000"/>
                  </a:schemeClr>
                </a:solidFill>
                <a:latin typeface="Helvetica" pitchFamily="2" charset="0"/>
              </a:rPr>
              <a:t>estrategia</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movilidad</a:t>
            </a:r>
            <a:r>
              <a:rPr lang="en-US" dirty="0">
                <a:solidFill>
                  <a:schemeClr val="bg1">
                    <a:lumMod val="50000"/>
                  </a:schemeClr>
                </a:solidFill>
                <a:latin typeface="Helvetica" pitchFamily="2" charset="0"/>
              </a:rPr>
              <a:t> integral </a:t>
            </a:r>
            <a:r>
              <a:rPr lang="en-US" dirty="0" err="1">
                <a:solidFill>
                  <a:schemeClr val="bg1">
                    <a:lumMod val="50000"/>
                  </a:schemeClr>
                </a:solidFill>
                <a:latin typeface="Helvetica" pitchFamily="2" charset="0"/>
              </a:rPr>
              <a:t>en</a:t>
            </a:r>
            <a:r>
              <a:rPr lang="en-US" dirty="0">
                <a:solidFill>
                  <a:schemeClr val="bg1">
                    <a:lumMod val="50000"/>
                  </a:schemeClr>
                </a:solidFill>
                <a:latin typeface="Helvetica" pitchFamily="2" charset="0"/>
              </a:rPr>
              <a:t> las </a:t>
            </a:r>
            <a:r>
              <a:rPr lang="en-US" dirty="0" err="1">
                <a:solidFill>
                  <a:schemeClr val="bg1">
                    <a:lumMod val="50000"/>
                  </a:schemeClr>
                </a:solidFill>
                <a:latin typeface="Helvetica" pitchFamily="2" charset="0"/>
              </a:rPr>
              <a:t>ciudades</a:t>
            </a:r>
            <a:r>
              <a:rPr lang="en-US" dirty="0">
                <a:solidFill>
                  <a:schemeClr val="bg1">
                    <a:lumMod val="50000"/>
                  </a:schemeClr>
                </a:solidFill>
                <a:latin typeface="Helvetica" pitchFamily="2" charset="0"/>
              </a:rPr>
              <a:t> y </a:t>
            </a:r>
            <a:r>
              <a:rPr lang="en-US" dirty="0" err="1">
                <a:solidFill>
                  <a:schemeClr val="bg1">
                    <a:lumMod val="50000"/>
                  </a:schemeClr>
                </a:solidFill>
                <a:latin typeface="Helvetica" pitchFamily="2" charset="0"/>
              </a:rPr>
              <a:t>aglomeraciones</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urbanas</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pretende</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ofrecer</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alternativas</a:t>
            </a:r>
            <a:r>
              <a:rPr lang="en-US" dirty="0">
                <a:solidFill>
                  <a:schemeClr val="bg1">
                    <a:lumMod val="50000"/>
                  </a:schemeClr>
                </a:solidFill>
                <a:latin typeface="Helvetica" pitchFamily="2" charset="0"/>
              </a:rPr>
              <a:t> de </a:t>
            </a:r>
            <a:r>
              <a:rPr lang="en-US" dirty="0" err="1">
                <a:solidFill>
                  <a:schemeClr val="bg1">
                    <a:lumMod val="50000"/>
                  </a:schemeClr>
                </a:solidFill>
                <a:latin typeface="Helvetica" pitchFamily="2" charset="0"/>
              </a:rPr>
              <a:t>transporte</a:t>
            </a:r>
            <a:r>
              <a:rPr lang="en-US" dirty="0">
                <a:solidFill>
                  <a:schemeClr val="bg1">
                    <a:lumMod val="50000"/>
                  </a:schemeClr>
                </a:solidFill>
                <a:latin typeface="Helvetica" pitchFamily="2" charset="0"/>
              </a:rPr>
              <a:t> de carga y </a:t>
            </a:r>
            <a:r>
              <a:rPr lang="en-US" dirty="0" err="1">
                <a:solidFill>
                  <a:schemeClr val="bg1">
                    <a:lumMod val="50000"/>
                  </a:schemeClr>
                </a:solidFill>
                <a:latin typeface="Helvetica" pitchFamily="2" charset="0"/>
              </a:rPr>
              <a:t>pasajeros</a:t>
            </a:r>
            <a:r>
              <a:rPr lang="en-US" dirty="0">
                <a:solidFill>
                  <a:schemeClr val="bg1">
                    <a:lumMod val="50000"/>
                  </a:schemeClr>
                </a:solidFill>
                <a:latin typeface="Helvetica" pitchFamily="2" charset="0"/>
              </a:rPr>
              <a:t> que </a:t>
            </a:r>
            <a:r>
              <a:rPr lang="en-US" dirty="0" err="1">
                <a:solidFill>
                  <a:schemeClr val="bg1">
                    <a:lumMod val="50000"/>
                  </a:schemeClr>
                </a:solidFill>
                <a:latin typeface="Helvetica" pitchFamily="2" charset="0"/>
              </a:rPr>
              <a:t>minimicen</a:t>
            </a:r>
            <a:r>
              <a:rPr lang="en-US" dirty="0">
                <a:solidFill>
                  <a:schemeClr val="bg1">
                    <a:lumMod val="50000"/>
                  </a:schemeClr>
                </a:solidFill>
                <a:latin typeface="Helvetica" pitchFamily="2" charset="0"/>
              </a:rPr>
              <a:t> la </a:t>
            </a:r>
            <a:r>
              <a:rPr lang="en-US" dirty="0" err="1">
                <a:solidFill>
                  <a:schemeClr val="bg1">
                    <a:lumMod val="50000"/>
                  </a:schemeClr>
                </a:solidFill>
                <a:latin typeface="Helvetica" pitchFamily="2" charset="0"/>
              </a:rPr>
              <a:t>congestión</a:t>
            </a:r>
            <a:r>
              <a:rPr lang="en-US" dirty="0">
                <a:solidFill>
                  <a:schemeClr val="bg1">
                    <a:lumMod val="50000"/>
                  </a:schemeClr>
                </a:solidFill>
                <a:latin typeface="Helvetica" pitchFamily="2" charset="0"/>
              </a:rPr>
              <a:t> vehicular, </a:t>
            </a:r>
            <a:r>
              <a:rPr lang="en-US" dirty="0" err="1">
                <a:solidFill>
                  <a:schemeClr val="bg1">
                    <a:lumMod val="50000"/>
                  </a:schemeClr>
                </a:solidFill>
                <a:latin typeface="Helvetica" pitchFamily="2" charset="0"/>
              </a:rPr>
              <a:t>siniestralidad</a:t>
            </a:r>
            <a:r>
              <a:rPr lang="en-US" dirty="0">
                <a:solidFill>
                  <a:schemeClr val="bg1">
                    <a:lumMod val="50000"/>
                  </a:schemeClr>
                </a:solidFill>
                <a:latin typeface="Helvetica" pitchFamily="2" charset="0"/>
              </a:rPr>
              <a:t> vial y la </a:t>
            </a:r>
            <a:r>
              <a:rPr lang="en-US" dirty="0" err="1">
                <a:solidFill>
                  <a:schemeClr val="bg1">
                    <a:lumMod val="50000"/>
                  </a:schemeClr>
                </a:solidFill>
                <a:latin typeface="Helvetica" pitchFamily="2" charset="0"/>
              </a:rPr>
              <a:t>contaminación</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ambiental</a:t>
            </a:r>
            <a:r>
              <a:rPr lang="en-US" dirty="0">
                <a:solidFill>
                  <a:schemeClr val="bg1">
                    <a:lumMod val="50000"/>
                  </a:schemeClr>
                </a:solidFill>
                <a:latin typeface="Helvetica" pitchFamily="2" charset="0"/>
              </a:rPr>
              <a:t> </a:t>
            </a:r>
          </a:p>
          <a:p>
            <a:pPr marL="342900" indent="-342900">
              <a:buFont typeface="Arial" panose="020B0604020202020204" pitchFamily="34" charset="0"/>
              <a:buChar char="•"/>
              <a:defRPr/>
            </a:pPr>
            <a:endParaRPr lang="en-US" dirty="0">
              <a:solidFill>
                <a:schemeClr val="bg1">
                  <a:lumMod val="50000"/>
                </a:schemeClr>
              </a:solidFill>
              <a:latin typeface="Helvetica" pitchFamily="2" charset="0"/>
            </a:endParaRPr>
          </a:p>
          <a:p>
            <a:pPr marL="285750" indent="-285750">
              <a:buFont typeface="Arial" panose="020B0604020202020204" pitchFamily="34" charset="0"/>
              <a:buChar char="•"/>
              <a:defRPr/>
            </a:pPr>
            <a:r>
              <a:rPr lang="en-US" dirty="0" err="1">
                <a:solidFill>
                  <a:schemeClr val="bg1">
                    <a:lumMod val="50000"/>
                  </a:schemeClr>
                </a:solidFill>
                <a:latin typeface="Helvetica" pitchFamily="2" charset="0"/>
              </a:rPr>
              <a:t>En</a:t>
            </a:r>
            <a:r>
              <a:rPr lang="en-US" dirty="0">
                <a:solidFill>
                  <a:schemeClr val="bg1">
                    <a:lumMod val="50000"/>
                  </a:schemeClr>
                </a:solidFill>
                <a:latin typeface="Helvetica" pitchFamily="2" charset="0"/>
              </a:rPr>
              <a:t> particular, la </a:t>
            </a:r>
            <a:r>
              <a:rPr lang="en-US" dirty="0" err="1">
                <a:solidFill>
                  <a:schemeClr val="bg1">
                    <a:lumMod val="50000"/>
                  </a:schemeClr>
                </a:solidFill>
                <a:latin typeface="Helvetica" pitchFamily="2" charset="0"/>
              </a:rPr>
              <a:t>política</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busca</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fortalecer</a:t>
            </a:r>
            <a:r>
              <a:rPr lang="en-US" dirty="0">
                <a:solidFill>
                  <a:schemeClr val="bg1">
                    <a:lumMod val="50000"/>
                  </a:schemeClr>
                </a:solidFill>
                <a:latin typeface="Helvetica" pitchFamily="2" charset="0"/>
              </a:rPr>
              <a:t> la </a:t>
            </a:r>
            <a:r>
              <a:rPr lang="en-US" dirty="0" err="1">
                <a:solidFill>
                  <a:schemeClr val="bg1">
                    <a:lumMod val="50000"/>
                  </a:schemeClr>
                </a:solidFill>
                <a:latin typeface="Helvetica" pitchFamily="2" charset="0"/>
              </a:rPr>
              <a:t>calidad</a:t>
            </a:r>
            <a:r>
              <a:rPr lang="en-US" dirty="0">
                <a:solidFill>
                  <a:schemeClr val="bg1">
                    <a:lumMod val="50000"/>
                  </a:schemeClr>
                </a:solidFill>
                <a:latin typeface="Helvetica" pitchFamily="2" charset="0"/>
              </a:rPr>
              <a:t> de la </a:t>
            </a:r>
            <a:r>
              <a:rPr lang="en-US" dirty="0" err="1">
                <a:solidFill>
                  <a:schemeClr val="bg1">
                    <a:lumMod val="50000"/>
                  </a:schemeClr>
                </a:solidFill>
                <a:latin typeface="Helvetica" pitchFamily="2" charset="0"/>
              </a:rPr>
              <a:t>movilidad</a:t>
            </a:r>
            <a:r>
              <a:rPr lang="en-US" dirty="0">
                <a:solidFill>
                  <a:schemeClr val="bg1">
                    <a:lumMod val="50000"/>
                  </a:schemeClr>
                </a:solidFill>
                <a:latin typeface="Helvetica" pitchFamily="2" charset="0"/>
              </a:rPr>
              <a:t> integral </a:t>
            </a:r>
            <a:r>
              <a:rPr lang="en-US" dirty="0" err="1">
                <a:solidFill>
                  <a:schemeClr val="bg1">
                    <a:lumMod val="50000"/>
                  </a:schemeClr>
                </a:solidFill>
                <a:latin typeface="Helvetica" pitchFamily="2" charset="0"/>
              </a:rPr>
              <a:t>reduciendo</a:t>
            </a:r>
            <a:r>
              <a:rPr lang="en-US" dirty="0">
                <a:solidFill>
                  <a:schemeClr val="bg1">
                    <a:lumMod val="50000"/>
                  </a:schemeClr>
                </a:solidFill>
                <a:latin typeface="Helvetica" pitchFamily="2" charset="0"/>
              </a:rPr>
              <a:t> las </a:t>
            </a:r>
            <a:r>
              <a:rPr lang="en-US" dirty="0" err="1">
                <a:solidFill>
                  <a:schemeClr val="bg1">
                    <a:lumMod val="50000"/>
                  </a:schemeClr>
                </a:solidFill>
                <a:latin typeface="Helvetica" pitchFamily="2" charset="0"/>
              </a:rPr>
              <a:t>externalidades</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negativas</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asociadas</a:t>
            </a:r>
            <a:r>
              <a:rPr lang="en-US" dirty="0">
                <a:solidFill>
                  <a:schemeClr val="bg1">
                    <a:lumMod val="50000"/>
                  </a:schemeClr>
                </a:solidFill>
                <a:latin typeface="Helvetica" pitchFamily="2" charset="0"/>
              </a:rPr>
              <a:t> al </a:t>
            </a:r>
            <a:r>
              <a:rPr lang="en-US" dirty="0" err="1">
                <a:solidFill>
                  <a:schemeClr val="bg1">
                    <a:lumMod val="50000"/>
                  </a:schemeClr>
                </a:solidFill>
                <a:latin typeface="Helvetica" pitchFamily="2" charset="0"/>
              </a:rPr>
              <a:t>transporte</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congestión</a:t>
            </a:r>
            <a:r>
              <a:rPr lang="en-US" dirty="0">
                <a:solidFill>
                  <a:schemeClr val="bg1">
                    <a:lumMod val="50000"/>
                  </a:schemeClr>
                </a:solidFill>
                <a:latin typeface="Helvetica" pitchFamily="2" charset="0"/>
              </a:rPr>
              <a:t> vehicular, </a:t>
            </a:r>
            <a:r>
              <a:rPr lang="en-US" dirty="0" err="1">
                <a:solidFill>
                  <a:schemeClr val="bg1">
                    <a:lumMod val="50000"/>
                  </a:schemeClr>
                </a:solidFill>
                <a:latin typeface="Helvetica" pitchFamily="2" charset="0"/>
              </a:rPr>
              <a:t>contaminación</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ambiental</a:t>
            </a:r>
            <a:r>
              <a:rPr lang="en-US" dirty="0">
                <a:solidFill>
                  <a:schemeClr val="bg1">
                    <a:lumMod val="50000"/>
                  </a:schemeClr>
                </a:solidFill>
                <a:latin typeface="Helvetica" pitchFamily="2" charset="0"/>
              </a:rPr>
              <a:t> y </a:t>
            </a:r>
            <a:r>
              <a:rPr lang="en-US" dirty="0" err="1">
                <a:solidFill>
                  <a:schemeClr val="bg1">
                    <a:lumMod val="50000"/>
                  </a:schemeClr>
                </a:solidFill>
                <a:latin typeface="Helvetica" pitchFamily="2" charset="0"/>
              </a:rPr>
              <a:t>siniestralidad</a:t>
            </a:r>
            <a:r>
              <a:rPr lang="en-US" dirty="0">
                <a:solidFill>
                  <a:schemeClr val="bg1">
                    <a:lumMod val="50000"/>
                  </a:schemeClr>
                </a:solidFill>
                <a:latin typeface="Helvetica" pitchFamily="2" charset="0"/>
              </a:rPr>
              <a:t> vial). </a:t>
            </a:r>
            <a:endParaRPr lang="es-ES" dirty="0">
              <a:solidFill>
                <a:schemeClr val="bg1">
                  <a:lumMod val="50000"/>
                </a:schemeClr>
              </a:solidFill>
              <a:latin typeface="Helvetica" pitchFamily="2" charset="0"/>
            </a:endParaRPr>
          </a:p>
          <a:p>
            <a:pPr>
              <a:defRPr/>
            </a:pPr>
            <a:endParaRPr lang="es-ES" sz="2000" dirty="0">
              <a:solidFill>
                <a:schemeClr val="bg1">
                  <a:lumMod val="50000"/>
                </a:schemeClr>
              </a:solidFill>
              <a:latin typeface="Helvetica" pitchFamily="2" charset="0"/>
              <a:cs typeface="BigNoodleTitling"/>
            </a:endParaRPr>
          </a:p>
          <a:p>
            <a:pPr>
              <a:defRPr/>
            </a:pPr>
            <a:endParaRPr lang="es-ES" sz="2000" dirty="0">
              <a:solidFill>
                <a:schemeClr val="bg1">
                  <a:lumMod val="50000"/>
                </a:schemeClr>
              </a:solidFill>
              <a:latin typeface="Helvetica" pitchFamily="2" charset="0"/>
              <a:cs typeface="BigNoodleTitling"/>
            </a:endParaRPr>
          </a:p>
          <a:p>
            <a:pPr>
              <a:defRPr/>
            </a:pPr>
            <a:endParaRPr lang="es-ES" sz="2000" dirty="0">
              <a:solidFill>
                <a:schemeClr val="bg1">
                  <a:lumMod val="50000"/>
                </a:schemeClr>
              </a:solidFill>
              <a:latin typeface="Helvetica" pitchFamily="2" charset="0"/>
              <a:cs typeface="BigNoodleTitling"/>
            </a:endParaRPr>
          </a:p>
          <a:p>
            <a:pPr>
              <a:defRPr/>
            </a:pPr>
            <a:endParaRPr lang="es-ES" sz="2000" dirty="0">
              <a:solidFill>
                <a:schemeClr val="bg1">
                  <a:lumMod val="50000"/>
                </a:schemeClr>
              </a:solidFill>
              <a:latin typeface="Helvetica" pitchFamily="2" charset="0"/>
              <a:cs typeface="BigNoodleTitling"/>
            </a:endParaRPr>
          </a:p>
          <a:p>
            <a:pPr>
              <a:defRPr/>
            </a:pPr>
            <a:endParaRPr lang="es-ES" sz="2000" dirty="0">
              <a:solidFill>
                <a:schemeClr val="bg1">
                  <a:lumMod val="50000"/>
                </a:schemeClr>
              </a:solidFill>
              <a:latin typeface="Helvetica" pitchFamily="2" charset="0"/>
              <a:cs typeface="BigNoodleTitling"/>
            </a:endParaRPr>
          </a:p>
        </p:txBody>
      </p:sp>
    </p:spTree>
    <p:extLst>
      <p:ext uri="{BB962C8B-B14F-4D97-AF65-F5344CB8AC3E}">
        <p14:creationId xmlns:p14="http://schemas.microsoft.com/office/powerpoint/2010/main" val="29110410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B7AFE5B-DEDC-E547-9800-6420F1CD27A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898720" y="0"/>
            <a:ext cx="10293280" cy="6858000"/>
          </a:xfrm>
          <a:prstGeom prst="rect">
            <a:avLst/>
          </a:prstGeom>
        </p:spPr>
      </p:pic>
      <p:pic>
        <p:nvPicPr>
          <p:cNvPr id="9" name="Imagen 8" descr="Imagen que contiene computadora, cuchillo&#10;&#10;Descripción generada automáticamente">
            <a:extLst>
              <a:ext uri="{FF2B5EF4-FFF2-40B4-BE49-F238E27FC236}">
                <a16:creationId xmlns:a16="http://schemas.microsoft.com/office/drawing/2014/main" id="{E9E92A33-9F35-8046-A394-D34D6619E63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40006" y="-109006"/>
            <a:ext cx="10725348" cy="7009003"/>
          </a:xfrm>
          <a:prstGeom prst="rect">
            <a:avLst/>
          </a:prstGeom>
        </p:spPr>
      </p:pic>
      <p:sp>
        <p:nvSpPr>
          <p:cNvPr id="10" name="CuadroTexto 9">
            <a:extLst>
              <a:ext uri="{FF2B5EF4-FFF2-40B4-BE49-F238E27FC236}">
                <a16:creationId xmlns:a16="http://schemas.microsoft.com/office/drawing/2014/main" id="{8A0E2E74-CE35-444A-BD52-1004BB246AC5}"/>
              </a:ext>
            </a:extLst>
          </p:cNvPr>
          <p:cNvSpPr txBox="1"/>
          <p:nvPr/>
        </p:nvSpPr>
        <p:spPr>
          <a:xfrm>
            <a:off x="1021576" y="352024"/>
            <a:ext cx="3057247" cy="584775"/>
          </a:xfrm>
          <a:prstGeom prst="rect">
            <a:avLst/>
          </a:prstGeom>
          <a:noFill/>
        </p:spPr>
        <p:txBody>
          <a:bodyPr wrap="none" rtlCol="0">
            <a:spAutoFit/>
          </a:bodyPr>
          <a:lstStyle/>
          <a:p>
            <a:r>
              <a:rPr lang="es-CO" sz="3200" b="1" dirty="0">
                <a:solidFill>
                  <a:schemeClr val="accent1"/>
                </a:solidFill>
                <a:latin typeface="Helvetica" pitchFamily="2" charset="0"/>
              </a:rPr>
              <a:t>CONPES 4023 </a:t>
            </a:r>
          </a:p>
        </p:txBody>
      </p:sp>
      <p:sp>
        <p:nvSpPr>
          <p:cNvPr id="7" name="Rectángulo 10">
            <a:extLst>
              <a:ext uri="{FF2B5EF4-FFF2-40B4-BE49-F238E27FC236}">
                <a16:creationId xmlns:a16="http://schemas.microsoft.com/office/drawing/2014/main" id="{F03E375E-4370-6C49-8491-BC410031A6B8}"/>
              </a:ext>
            </a:extLst>
          </p:cNvPr>
          <p:cNvSpPr/>
          <p:nvPr/>
        </p:nvSpPr>
        <p:spPr>
          <a:xfrm>
            <a:off x="280574" y="936799"/>
            <a:ext cx="7732049" cy="8309967"/>
          </a:xfrm>
          <a:prstGeom prst="rect">
            <a:avLst/>
          </a:prstGeom>
        </p:spPr>
        <p:txBody>
          <a:bodyPr wrap="square">
            <a:spAutoFit/>
          </a:bodyPr>
          <a:lstStyle/>
          <a:p>
            <a:pPr marL="285750" indent="-285750">
              <a:buFont typeface="Arial" panose="020B0604020202020204" pitchFamily="34" charset="0"/>
              <a:buChar char="•"/>
              <a:defRPr/>
            </a:pPr>
            <a:r>
              <a:rPr lang="en-US" dirty="0">
                <a:solidFill>
                  <a:schemeClr val="bg1">
                    <a:lumMod val="50000"/>
                  </a:schemeClr>
                </a:solidFill>
                <a:latin typeface="Helvetica" pitchFamily="2" charset="0"/>
              </a:rPr>
              <a:t>La </a:t>
            </a:r>
            <a:r>
              <a:rPr lang="en-US" dirty="0" err="1">
                <a:solidFill>
                  <a:schemeClr val="bg1">
                    <a:lumMod val="50000"/>
                  </a:schemeClr>
                </a:solidFill>
                <a:latin typeface="Helvetica" pitchFamily="2" charset="0"/>
              </a:rPr>
              <a:t>infraestructura</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en</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transporte</a:t>
            </a:r>
            <a:r>
              <a:rPr lang="en-US" dirty="0">
                <a:solidFill>
                  <a:schemeClr val="bg1">
                    <a:lumMod val="50000"/>
                  </a:schemeClr>
                </a:solidFill>
                <a:latin typeface="Helvetica" pitchFamily="2" charset="0"/>
              </a:rPr>
              <a:t> y </a:t>
            </a:r>
            <a:r>
              <a:rPr lang="en-US" dirty="0" err="1">
                <a:solidFill>
                  <a:schemeClr val="bg1">
                    <a:lumMod val="50000"/>
                  </a:schemeClr>
                </a:solidFill>
                <a:latin typeface="Helvetica" pitchFamily="2" charset="0"/>
              </a:rPr>
              <a:t>logística</a:t>
            </a:r>
            <a:r>
              <a:rPr lang="en-US" dirty="0">
                <a:solidFill>
                  <a:schemeClr val="bg1">
                    <a:lumMod val="50000"/>
                  </a:schemeClr>
                </a:solidFill>
                <a:latin typeface="Helvetica" pitchFamily="2" charset="0"/>
              </a:rPr>
              <a:t> es clave para </a:t>
            </a:r>
            <a:r>
              <a:rPr lang="en-US" dirty="0" err="1">
                <a:solidFill>
                  <a:schemeClr val="bg1">
                    <a:lumMod val="50000"/>
                  </a:schemeClr>
                </a:solidFill>
                <a:latin typeface="Helvetica" pitchFamily="2" charset="0"/>
              </a:rPr>
              <a:t>consolidar</a:t>
            </a:r>
            <a:r>
              <a:rPr lang="en-US" dirty="0">
                <a:solidFill>
                  <a:schemeClr val="bg1">
                    <a:lumMod val="50000"/>
                  </a:schemeClr>
                </a:solidFill>
                <a:latin typeface="Helvetica" pitchFamily="2" charset="0"/>
              </a:rPr>
              <a:t> la </a:t>
            </a:r>
            <a:r>
              <a:rPr lang="en-US" dirty="0" err="1">
                <a:solidFill>
                  <a:schemeClr val="bg1">
                    <a:lumMod val="50000"/>
                  </a:schemeClr>
                </a:solidFill>
                <a:latin typeface="Helvetica" pitchFamily="2" charset="0"/>
              </a:rPr>
              <a:t>resiliencia</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económica</a:t>
            </a:r>
            <a:r>
              <a:rPr lang="en-US" dirty="0">
                <a:solidFill>
                  <a:schemeClr val="bg1">
                    <a:lumMod val="50000"/>
                  </a:schemeClr>
                </a:solidFill>
                <a:latin typeface="Helvetica" pitchFamily="2" charset="0"/>
              </a:rPr>
              <a:t>, y para </a:t>
            </a:r>
            <a:r>
              <a:rPr lang="en-US" dirty="0" err="1">
                <a:solidFill>
                  <a:schemeClr val="bg1">
                    <a:lumMod val="50000"/>
                  </a:schemeClr>
                </a:solidFill>
                <a:latin typeface="Helvetica" pitchFamily="2" charset="0"/>
              </a:rPr>
              <a:t>impulsar</a:t>
            </a:r>
            <a:r>
              <a:rPr lang="en-US" dirty="0">
                <a:solidFill>
                  <a:schemeClr val="bg1">
                    <a:lumMod val="50000"/>
                  </a:schemeClr>
                </a:solidFill>
                <a:latin typeface="Helvetica" pitchFamily="2" charset="0"/>
              </a:rPr>
              <a:t> la </a:t>
            </a:r>
            <a:r>
              <a:rPr lang="en-US" dirty="0" err="1">
                <a:solidFill>
                  <a:schemeClr val="bg1">
                    <a:lumMod val="50000"/>
                  </a:schemeClr>
                </a:solidFill>
                <a:latin typeface="Helvetica" pitchFamily="2" charset="0"/>
              </a:rPr>
              <a:t>reactivación</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debido</a:t>
            </a:r>
            <a:r>
              <a:rPr lang="en-US" dirty="0">
                <a:solidFill>
                  <a:schemeClr val="bg1">
                    <a:lumMod val="50000"/>
                  </a:schemeClr>
                </a:solidFill>
                <a:latin typeface="Helvetica" pitchFamily="2" charset="0"/>
              </a:rPr>
              <a:t> a </a:t>
            </a:r>
            <a:r>
              <a:rPr lang="en-US" dirty="0" err="1">
                <a:solidFill>
                  <a:schemeClr val="bg1">
                    <a:lumMod val="50000"/>
                  </a:schemeClr>
                </a:solidFill>
                <a:latin typeface="Helvetica" pitchFamily="2" charset="0"/>
              </a:rPr>
              <a:t>su</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importancia</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en</a:t>
            </a:r>
            <a:r>
              <a:rPr lang="en-US" dirty="0">
                <a:solidFill>
                  <a:schemeClr val="bg1">
                    <a:lumMod val="50000"/>
                  </a:schemeClr>
                </a:solidFill>
                <a:latin typeface="Helvetica" pitchFamily="2" charset="0"/>
              </a:rPr>
              <a:t> el </a:t>
            </a:r>
            <a:r>
              <a:rPr lang="en-US" dirty="0" err="1">
                <a:solidFill>
                  <a:schemeClr val="bg1">
                    <a:lumMod val="50000"/>
                  </a:schemeClr>
                </a:solidFill>
                <a:latin typeface="Helvetica" pitchFamily="2" charset="0"/>
              </a:rPr>
              <a:t>abastecimiento</a:t>
            </a:r>
            <a:r>
              <a:rPr lang="en-US" dirty="0">
                <a:solidFill>
                  <a:schemeClr val="bg1">
                    <a:lumMod val="50000"/>
                  </a:schemeClr>
                </a:solidFill>
                <a:latin typeface="Helvetica" pitchFamily="2" charset="0"/>
              </a:rPr>
              <a:t> de </a:t>
            </a:r>
            <a:r>
              <a:rPr lang="en-US" dirty="0" err="1">
                <a:solidFill>
                  <a:schemeClr val="bg1">
                    <a:lumMod val="50000"/>
                  </a:schemeClr>
                </a:solidFill>
                <a:latin typeface="Helvetica" pitchFamily="2" charset="0"/>
              </a:rPr>
              <a:t>bienes</a:t>
            </a:r>
            <a:r>
              <a:rPr lang="en-US" dirty="0">
                <a:solidFill>
                  <a:schemeClr val="bg1">
                    <a:lumMod val="50000"/>
                  </a:schemeClr>
                </a:solidFill>
                <a:latin typeface="Helvetica" pitchFamily="2" charset="0"/>
              </a:rPr>
              <a:t> y services </a:t>
            </a:r>
            <a:r>
              <a:rPr lang="en-US" dirty="0" err="1">
                <a:solidFill>
                  <a:schemeClr val="bg1">
                    <a:lumMod val="50000"/>
                  </a:schemeClr>
                </a:solidFill>
                <a:latin typeface="Helvetica" pitchFamily="2" charset="0"/>
              </a:rPr>
              <a:t>en</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todo</a:t>
            </a:r>
            <a:r>
              <a:rPr lang="en-US" dirty="0">
                <a:solidFill>
                  <a:schemeClr val="bg1">
                    <a:lumMod val="50000"/>
                  </a:schemeClr>
                </a:solidFill>
                <a:latin typeface="Helvetica" pitchFamily="2" charset="0"/>
              </a:rPr>
              <a:t> el </a:t>
            </a:r>
            <a:r>
              <a:rPr lang="en-US" dirty="0" err="1">
                <a:solidFill>
                  <a:schemeClr val="bg1">
                    <a:lumMod val="50000"/>
                  </a:schemeClr>
                </a:solidFill>
                <a:latin typeface="Helvetica" pitchFamily="2" charset="0"/>
              </a:rPr>
              <a:t>territorio</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nacional</a:t>
            </a:r>
            <a:r>
              <a:rPr lang="en-US" dirty="0">
                <a:solidFill>
                  <a:schemeClr val="bg1">
                    <a:lumMod val="50000"/>
                  </a:schemeClr>
                </a:solidFill>
                <a:latin typeface="Helvetica" pitchFamily="2" charset="0"/>
              </a:rPr>
              <a:t>. </a:t>
            </a:r>
          </a:p>
          <a:p>
            <a:pPr marL="285750" indent="-285750">
              <a:buFont typeface="Arial" panose="020B0604020202020204" pitchFamily="34" charset="0"/>
              <a:buChar char="•"/>
              <a:defRPr/>
            </a:pPr>
            <a:endParaRPr lang="en-US" dirty="0">
              <a:solidFill>
                <a:schemeClr val="bg1">
                  <a:lumMod val="50000"/>
                </a:schemeClr>
              </a:solidFill>
              <a:latin typeface="Helvetica" pitchFamily="2" charset="0"/>
            </a:endParaRPr>
          </a:p>
          <a:p>
            <a:pPr marL="285750" indent="-285750">
              <a:buFont typeface="Arial" panose="020B0604020202020204" pitchFamily="34" charset="0"/>
              <a:buChar char="•"/>
              <a:defRPr/>
            </a:pPr>
            <a:r>
              <a:rPr lang="en-US" dirty="0">
                <a:solidFill>
                  <a:schemeClr val="bg1">
                    <a:lumMod val="50000"/>
                  </a:schemeClr>
                </a:solidFill>
                <a:latin typeface="Helvetica" pitchFamily="2" charset="0"/>
              </a:rPr>
              <a:t>El </a:t>
            </a:r>
            <a:r>
              <a:rPr lang="en-US" dirty="0" err="1">
                <a:solidFill>
                  <a:schemeClr val="bg1">
                    <a:lumMod val="50000"/>
                  </a:schemeClr>
                </a:solidFill>
                <a:latin typeface="Helvetica" pitchFamily="2" charset="0"/>
              </a:rPr>
              <a:t>Gobierno</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nacional</a:t>
            </a:r>
            <a:r>
              <a:rPr lang="en-US" dirty="0">
                <a:solidFill>
                  <a:schemeClr val="bg1">
                    <a:lumMod val="50000"/>
                  </a:schemeClr>
                </a:solidFill>
                <a:latin typeface="Helvetica" pitchFamily="2" charset="0"/>
              </a:rPr>
              <a:t> ha </a:t>
            </a:r>
            <a:r>
              <a:rPr lang="en-US" dirty="0" err="1">
                <a:solidFill>
                  <a:schemeClr val="bg1">
                    <a:lumMod val="50000"/>
                  </a:schemeClr>
                </a:solidFill>
                <a:latin typeface="Helvetica" pitchFamily="2" charset="0"/>
              </a:rPr>
              <a:t>trabajado</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en</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priorizar</a:t>
            </a:r>
            <a:r>
              <a:rPr lang="en-US" dirty="0">
                <a:solidFill>
                  <a:schemeClr val="bg1">
                    <a:lumMod val="50000"/>
                  </a:schemeClr>
                </a:solidFill>
                <a:latin typeface="Helvetica" pitchFamily="2" charset="0"/>
              </a:rPr>
              <a:t> de </a:t>
            </a:r>
            <a:r>
              <a:rPr lang="en-US" dirty="0" err="1">
                <a:solidFill>
                  <a:schemeClr val="bg1">
                    <a:lumMod val="50000"/>
                  </a:schemeClr>
                </a:solidFill>
                <a:latin typeface="Helvetica" pitchFamily="2" charset="0"/>
              </a:rPr>
              <a:t>manera</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estratégica</a:t>
            </a:r>
            <a:r>
              <a:rPr lang="en-US" dirty="0">
                <a:solidFill>
                  <a:schemeClr val="bg1">
                    <a:lumMod val="50000"/>
                  </a:schemeClr>
                </a:solidFill>
                <a:latin typeface="Helvetica" pitchFamily="2" charset="0"/>
              </a:rPr>
              <a:t> la </a:t>
            </a:r>
            <a:r>
              <a:rPr lang="en-US" dirty="0" err="1">
                <a:solidFill>
                  <a:schemeClr val="bg1">
                    <a:lumMod val="50000"/>
                  </a:schemeClr>
                </a:solidFill>
                <a:latin typeface="Helvetica" pitchFamily="2" charset="0"/>
              </a:rPr>
              <a:t>inversión</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sobre</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proyectos</a:t>
            </a:r>
            <a:r>
              <a:rPr lang="en-US" dirty="0">
                <a:solidFill>
                  <a:schemeClr val="bg1">
                    <a:lumMod val="50000"/>
                  </a:schemeClr>
                </a:solidFill>
                <a:latin typeface="Helvetica" pitchFamily="2" charset="0"/>
              </a:rPr>
              <a:t> de </a:t>
            </a:r>
            <a:r>
              <a:rPr lang="en-US" dirty="0" err="1">
                <a:solidFill>
                  <a:schemeClr val="bg1">
                    <a:lumMod val="50000"/>
                  </a:schemeClr>
                </a:solidFill>
                <a:latin typeface="Helvetica" pitchFamily="2" charset="0"/>
              </a:rPr>
              <a:t>infraestructura</a:t>
            </a:r>
            <a:r>
              <a:rPr lang="en-US" dirty="0">
                <a:solidFill>
                  <a:schemeClr val="bg1">
                    <a:lumMod val="50000"/>
                  </a:schemeClr>
                </a:solidFill>
                <a:latin typeface="Helvetica" pitchFamily="2" charset="0"/>
              </a:rPr>
              <a:t> que le </a:t>
            </a:r>
            <a:r>
              <a:rPr lang="en-US" dirty="0" err="1">
                <a:solidFill>
                  <a:schemeClr val="bg1">
                    <a:lumMod val="50000"/>
                  </a:schemeClr>
                </a:solidFill>
                <a:latin typeface="Helvetica" pitchFamily="2" charset="0"/>
              </a:rPr>
              <a:t>apunten</a:t>
            </a:r>
            <a:r>
              <a:rPr lang="en-US" dirty="0">
                <a:solidFill>
                  <a:schemeClr val="bg1">
                    <a:lumMod val="50000"/>
                  </a:schemeClr>
                </a:solidFill>
                <a:latin typeface="Helvetica" pitchFamily="2" charset="0"/>
              </a:rPr>
              <a:t> al </a:t>
            </a:r>
            <a:r>
              <a:rPr lang="en-US" dirty="0" err="1">
                <a:solidFill>
                  <a:schemeClr val="bg1">
                    <a:lumMod val="50000"/>
                  </a:schemeClr>
                </a:solidFill>
                <a:latin typeface="Helvetica" pitchFamily="2" charset="0"/>
              </a:rPr>
              <a:t>fortalecimiento</a:t>
            </a:r>
            <a:r>
              <a:rPr lang="en-US" dirty="0">
                <a:solidFill>
                  <a:schemeClr val="bg1">
                    <a:lumMod val="50000"/>
                  </a:schemeClr>
                </a:solidFill>
                <a:latin typeface="Helvetica" pitchFamily="2" charset="0"/>
              </a:rPr>
              <a:t> de la </a:t>
            </a:r>
            <a:r>
              <a:rPr lang="en-US" dirty="0" err="1">
                <a:solidFill>
                  <a:schemeClr val="bg1">
                    <a:lumMod val="50000"/>
                  </a:schemeClr>
                </a:solidFill>
                <a:latin typeface="Helvetica" pitchFamily="2" charset="0"/>
              </a:rPr>
              <a:t>intermodalidad</a:t>
            </a:r>
            <a:r>
              <a:rPr lang="en-US" dirty="0">
                <a:solidFill>
                  <a:schemeClr val="bg1">
                    <a:lumMod val="50000"/>
                  </a:schemeClr>
                </a:solidFill>
                <a:latin typeface="Helvetica" pitchFamily="2" charset="0"/>
              </a:rPr>
              <a:t>, la </a:t>
            </a:r>
            <a:r>
              <a:rPr lang="en-US" dirty="0" err="1">
                <a:solidFill>
                  <a:schemeClr val="bg1">
                    <a:lumMod val="50000"/>
                  </a:schemeClr>
                </a:solidFill>
                <a:latin typeface="Helvetica" pitchFamily="2" charset="0"/>
              </a:rPr>
              <a:t>reducción</a:t>
            </a:r>
            <a:r>
              <a:rPr lang="en-US" dirty="0">
                <a:solidFill>
                  <a:schemeClr val="bg1">
                    <a:lumMod val="50000"/>
                  </a:schemeClr>
                </a:solidFill>
                <a:latin typeface="Helvetica" pitchFamily="2" charset="0"/>
              </a:rPr>
              <a:t> de </a:t>
            </a:r>
            <a:r>
              <a:rPr lang="en-US" dirty="0" err="1">
                <a:solidFill>
                  <a:schemeClr val="bg1">
                    <a:lumMod val="50000"/>
                  </a:schemeClr>
                </a:solidFill>
                <a:latin typeface="Helvetica" pitchFamily="2" charset="0"/>
              </a:rPr>
              <a:t>costos</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logísticos</a:t>
            </a:r>
            <a:r>
              <a:rPr lang="en-US" dirty="0">
                <a:solidFill>
                  <a:schemeClr val="bg1">
                    <a:lumMod val="50000"/>
                  </a:schemeClr>
                </a:solidFill>
                <a:latin typeface="Helvetica" pitchFamily="2" charset="0"/>
              </a:rPr>
              <a:t>, el </a:t>
            </a:r>
            <a:r>
              <a:rPr lang="en-US" dirty="0" err="1">
                <a:solidFill>
                  <a:schemeClr val="bg1">
                    <a:lumMod val="50000"/>
                  </a:schemeClr>
                </a:solidFill>
                <a:latin typeface="Helvetica" pitchFamily="2" charset="0"/>
              </a:rPr>
              <a:t>crecimiento</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económico</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nacional</a:t>
            </a:r>
            <a:r>
              <a:rPr lang="en-US" dirty="0">
                <a:solidFill>
                  <a:schemeClr val="bg1">
                    <a:lumMod val="50000"/>
                  </a:schemeClr>
                </a:solidFill>
                <a:latin typeface="Helvetica" pitchFamily="2" charset="0"/>
              </a:rPr>
              <a:t> y la </a:t>
            </a:r>
            <a:r>
              <a:rPr lang="en-US" dirty="0" err="1">
                <a:solidFill>
                  <a:schemeClr val="bg1">
                    <a:lumMod val="50000"/>
                  </a:schemeClr>
                </a:solidFill>
                <a:latin typeface="Helvetica" pitchFamily="2" charset="0"/>
              </a:rPr>
              <a:t>consolidación</a:t>
            </a:r>
            <a:r>
              <a:rPr lang="en-US" dirty="0">
                <a:solidFill>
                  <a:schemeClr val="bg1">
                    <a:lumMod val="50000"/>
                  </a:schemeClr>
                </a:solidFill>
                <a:latin typeface="Helvetica" pitchFamily="2" charset="0"/>
              </a:rPr>
              <a:t> de la red vial </a:t>
            </a:r>
            <a:r>
              <a:rPr lang="en-US" dirty="0" err="1">
                <a:solidFill>
                  <a:schemeClr val="bg1">
                    <a:lumMod val="50000"/>
                  </a:schemeClr>
                </a:solidFill>
                <a:latin typeface="Helvetica" pitchFamily="2" charset="0"/>
              </a:rPr>
              <a:t>nacional</a:t>
            </a:r>
            <a:r>
              <a:rPr lang="en-US" dirty="0">
                <a:solidFill>
                  <a:schemeClr val="bg1">
                    <a:lumMod val="50000"/>
                  </a:schemeClr>
                </a:solidFill>
                <a:latin typeface="Helvetica" pitchFamily="2" charset="0"/>
              </a:rPr>
              <a:t>. </a:t>
            </a:r>
          </a:p>
          <a:p>
            <a:pPr marL="342900" indent="-342900">
              <a:buFont typeface="Arial" panose="020B0604020202020204" pitchFamily="34" charset="0"/>
              <a:buChar char="•"/>
              <a:defRPr/>
            </a:pPr>
            <a:endParaRPr lang="en-US" dirty="0">
              <a:solidFill>
                <a:schemeClr val="bg1">
                  <a:lumMod val="50000"/>
                </a:schemeClr>
              </a:solidFill>
              <a:latin typeface="Helvetica" pitchFamily="2" charset="0"/>
            </a:endParaRPr>
          </a:p>
          <a:p>
            <a:pPr marL="285750" indent="-285750">
              <a:buFont typeface="Arial" panose="020B0604020202020204" pitchFamily="34" charset="0"/>
              <a:buChar char="•"/>
              <a:defRPr/>
            </a:pPr>
            <a:r>
              <a:rPr lang="en-US" dirty="0">
                <a:solidFill>
                  <a:schemeClr val="bg1">
                    <a:lumMod val="50000"/>
                  </a:schemeClr>
                </a:solidFill>
                <a:latin typeface="Helvetica" pitchFamily="2" charset="0"/>
              </a:rPr>
              <a:t>El PND 2018-2022, </a:t>
            </a:r>
            <a:r>
              <a:rPr lang="en-US" dirty="0" err="1">
                <a:solidFill>
                  <a:schemeClr val="bg1">
                    <a:lumMod val="50000"/>
                  </a:schemeClr>
                </a:solidFill>
                <a:latin typeface="Helvetica" pitchFamily="2" charset="0"/>
              </a:rPr>
              <a:t>en</a:t>
            </a:r>
            <a:r>
              <a:rPr lang="en-US" dirty="0">
                <a:solidFill>
                  <a:schemeClr val="bg1">
                    <a:lumMod val="50000"/>
                  </a:schemeClr>
                </a:solidFill>
                <a:latin typeface="Helvetica" pitchFamily="2" charset="0"/>
              </a:rPr>
              <a:t> el </a:t>
            </a:r>
            <a:r>
              <a:rPr lang="en-US" dirty="0" err="1">
                <a:solidFill>
                  <a:schemeClr val="bg1">
                    <a:lumMod val="50000"/>
                  </a:schemeClr>
                </a:solidFill>
                <a:latin typeface="Helvetica" pitchFamily="2" charset="0"/>
              </a:rPr>
              <a:t>Pacto</a:t>
            </a:r>
            <a:r>
              <a:rPr lang="en-US" dirty="0">
                <a:solidFill>
                  <a:schemeClr val="bg1">
                    <a:lumMod val="50000"/>
                  </a:schemeClr>
                </a:solidFill>
                <a:latin typeface="Helvetica" pitchFamily="2" charset="0"/>
              </a:rPr>
              <a:t> por el </a:t>
            </a:r>
            <a:r>
              <a:rPr lang="en-US" dirty="0" err="1">
                <a:solidFill>
                  <a:schemeClr val="bg1">
                    <a:lumMod val="50000"/>
                  </a:schemeClr>
                </a:solidFill>
                <a:latin typeface="Helvetica" pitchFamily="2" charset="0"/>
              </a:rPr>
              <a:t>transporte</a:t>
            </a:r>
            <a:r>
              <a:rPr lang="en-US" dirty="0">
                <a:solidFill>
                  <a:schemeClr val="bg1">
                    <a:lumMod val="50000"/>
                  </a:schemeClr>
                </a:solidFill>
                <a:latin typeface="Helvetica" pitchFamily="2" charset="0"/>
              </a:rPr>
              <a:t> y la </a:t>
            </a:r>
            <a:r>
              <a:rPr lang="en-US" dirty="0" err="1">
                <a:solidFill>
                  <a:schemeClr val="bg1">
                    <a:lumMod val="50000"/>
                  </a:schemeClr>
                </a:solidFill>
                <a:latin typeface="Helvetica" pitchFamily="2" charset="0"/>
              </a:rPr>
              <a:t>logística</a:t>
            </a:r>
            <a:r>
              <a:rPr lang="en-US" dirty="0">
                <a:solidFill>
                  <a:schemeClr val="bg1">
                    <a:lumMod val="50000"/>
                  </a:schemeClr>
                </a:solidFill>
                <a:latin typeface="Helvetica" pitchFamily="2" charset="0"/>
              </a:rPr>
              <a:t> para la </a:t>
            </a:r>
            <a:r>
              <a:rPr lang="en-US" dirty="0" err="1">
                <a:solidFill>
                  <a:schemeClr val="bg1">
                    <a:lumMod val="50000"/>
                  </a:schemeClr>
                </a:solidFill>
                <a:latin typeface="Helvetica" pitchFamily="2" charset="0"/>
              </a:rPr>
              <a:t>competitividad</a:t>
            </a:r>
            <a:r>
              <a:rPr lang="en-US" dirty="0">
                <a:solidFill>
                  <a:schemeClr val="bg1">
                    <a:lumMod val="50000"/>
                  </a:schemeClr>
                </a:solidFill>
                <a:latin typeface="Helvetica" pitchFamily="2" charset="0"/>
              </a:rPr>
              <a:t> y la </a:t>
            </a:r>
            <a:r>
              <a:rPr lang="en-US" dirty="0" err="1">
                <a:solidFill>
                  <a:schemeClr val="bg1">
                    <a:lumMod val="50000"/>
                  </a:schemeClr>
                </a:solidFill>
                <a:latin typeface="Helvetica" pitchFamily="2" charset="0"/>
              </a:rPr>
              <a:t>integración</a:t>
            </a:r>
            <a:r>
              <a:rPr lang="en-US" dirty="0">
                <a:solidFill>
                  <a:schemeClr val="bg1">
                    <a:lumMod val="50000"/>
                  </a:schemeClr>
                </a:solidFill>
                <a:latin typeface="Helvetica" pitchFamily="2" charset="0"/>
              </a:rPr>
              <a:t> regional, </a:t>
            </a:r>
            <a:r>
              <a:rPr lang="en-US" dirty="0" err="1">
                <a:solidFill>
                  <a:schemeClr val="bg1">
                    <a:lumMod val="50000"/>
                  </a:schemeClr>
                </a:solidFill>
                <a:latin typeface="Helvetica" pitchFamily="2" charset="0"/>
              </a:rPr>
              <a:t>definió</a:t>
            </a:r>
            <a:r>
              <a:rPr lang="en-US" dirty="0">
                <a:solidFill>
                  <a:schemeClr val="bg1">
                    <a:lumMod val="50000"/>
                  </a:schemeClr>
                </a:solidFill>
                <a:latin typeface="Helvetica" pitchFamily="2" charset="0"/>
              </a:rPr>
              <a:t> la </a:t>
            </a:r>
            <a:r>
              <a:rPr lang="en-US" dirty="0" err="1">
                <a:solidFill>
                  <a:schemeClr val="bg1">
                    <a:lumMod val="50000"/>
                  </a:schemeClr>
                </a:solidFill>
                <a:latin typeface="Helvetica" pitchFamily="2" charset="0"/>
              </a:rPr>
              <a:t>importancia</a:t>
            </a:r>
            <a:r>
              <a:rPr lang="en-US" dirty="0">
                <a:solidFill>
                  <a:schemeClr val="bg1">
                    <a:lumMod val="50000"/>
                  </a:schemeClr>
                </a:solidFill>
                <a:latin typeface="Helvetica" pitchFamily="2" charset="0"/>
              </a:rPr>
              <a:t> de </a:t>
            </a:r>
            <a:r>
              <a:rPr lang="en-US" dirty="0" err="1">
                <a:solidFill>
                  <a:schemeClr val="bg1">
                    <a:lumMod val="50000"/>
                  </a:schemeClr>
                </a:solidFill>
                <a:latin typeface="Helvetica" pitchFamily="2" charset="0"/>
              </a:rPr>
              <a:t>impulsar</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proyectos</a:t>
            </a:r>
            <a:r>
              <a:rPr lang="en-US" dirty="0">
                <a:solidFill>
                  <a:schemeClr val="bg1">
                    <a:lumMod val="50000"/>
                  </a:schemeClr>
                </a:solidFill>
                <a:latin typeface="Helvetica" pitchFamily="2" charset="0"/>
              </a:rPr>
              <a:t> de </a:t>
            </a:r>
            <a:r>
              <a:rPr lang="en-US" dirty="0" err="1">
                <a:solidFill>
                  <a:schemeClr val="bg1">
                    <a:lumMod val="50000"/>
                  </a:schemeClr>
                </a:solidFill>
                <a:latin typeface="Helvetica" pitchFamily="2" charset="0"/>
              </a:rPr>
              <a:t>infraestructura</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estratégica</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buscando</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mejorar</a:t>
            </a:r>
            <a:r>
              <a:rPr lang="en-US" dirty="0">
                <a:solidFill>
                  <a:schemeClr val="bg1">
                    <a:lumMod val="50000"/>
                  </a:schemeClr>
                </a:solidFill>
                <a:latin typeface="Helvetica" pitchFamily="2" charset="0"/>
              </a:rPr>
              <a:t> la </a:t>
            </a:r>
            <a:r>
              <a:rPr lang="en-US" dirty="0" err="1">
                <a:solidFill>
                  <a:schemeClr val="bg1">
                    <a:lumMod val="50000"/>
                  </a:schemeClr>
                </a:solidFill>
                <a:latin typeface="Helvetica" pitchFamily="2" charset="0"/>
              </a:rPr>
              <a:t>calidad</a:t>
            </a:r>
            <a:r>
              <a:rPr lang="en-US" dirty="0">
                <a:solidFill>
                  <a:schemeClr val="bg1">
                    <a:lumMod val="50000"/>
                  </a:schemeClr>
                </a:solidFill>
                <a:latin typeface="Helvetica" pitchFamily="2" charset="0"/>
              </a:rPr>
              <a:t> del </a:t>
            </a:r>
            <a:r>
              <a:rPr lang="en-US" dirty="0" err="1">
                <a:solidFill>
                  <a:schemeClr val="bg1">
                    <a:lumMod val="50000"/>
                  </a:schemeClr>
                </a:solidFill>
                <a:latin typeface="Helvetica" pitchFamily="2" charset="0"/>
              </a:rPr>
              <a:t>transporte</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en</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términos</a:t>
            </a:r>
            <a:r>
              <a:rPr lang="en-US" dirty="0">
                <a:solidFill>
                  <a:schemeClr val="bg1">
                    <a:lumMod val="50000"/>
                  </a:schemeClr>
                </a:solidFill>
                <a:latin typeface="Helvetica" pitchFamily="2" charset="0"/>
              </a:rPr>
              <a:t> de </a:t>
            </a:r>
            <a:r>
              <a:rPr lang="en-US" dirty="0" err="1">
                <a:solidFill>
                  <a:schemeClr val="bg1">
                    <a:lumMod val="50000"/>
                  </a:schemeClr>
                </a:solidFill>
                <a:latin typeface="Helvetica" pitchFamily="2" charset="0"/>
              </a:rPr>
              <a:t>capacidad</a:t>
            </a:r>
            <a:r>
              <a:rPr lang="en-US" dirty="0">
                <a:solidFill>
                  <a:schemeClr val="bg1">
                    <a:lumMod val="50000"/>
                  </a:schemeClr>
                </a:solidFill>
                <a:latin typeface="Helvetica" pitchFamily="2" charset="0"/>
              </a:rPr>
              <a:t> y </a:t>
            </a:r>
            <a:r>
              <a:rPr lang="en-US" dirty="0" err="1">
                <a:solidFill>
                  <a:schemeClr val="bg1">
                    <a:lumMod val="50000"/>
                  </a:schemeClr>
                </a:solidFill>
                <a:latin typeface="Helvetica" pitchFamily="2" charset="0"/>
              </a:rPr>
              <a:t>estado</a:t>
            </a:r>
            <a:r>
              <a:rPr lang="en-US" dirty="0">
                <a:solidFill>
                  <a:schemeClr val="bg1">
                    <a:lumMod val="50000"/>
                  </a:schemeClr>
                </a:solidFill>
                <a:latin typeface="Helvetica" pitchFamily="2" charset="0"/>
              </a:rPr>
              <a:t> de la </a:t>
            </a:r>
            <a:r>
              <a:rPr lang="en-US" dirty="0" err="1">
                <a:solidFill>
                  <a:schemeClr val="bg1">
                    <a:lumMod val="50000"/>
                  </a:schemeClr>
                </a:solidFill>
                <a:latin typeface="Helvetica" pitchFamily="2" charset="0"/>
              </a:rPr>
              <a:t>infraestructura</a:t>
            </a:r>
            <a:r>
              <a:rPr lang="en-US" dirty="0">
                <a:solidFill>
                  <a:schemeClr val="bg1">
                    <a:lumMod val="50000"/>
                  </a:schemeClr>
                </a:solidFill>
                <a:latin typeface="Helvetica" pitchFamily="2" charset="0"/>
              </a:rPr>
              <a:t>, y la </a:t>
            </a:r>
            <a:r>
              <a:rPr lang="en-US" dirty="0" err="1">
                <a:solidFill>
                  <a:schemeClr val="bg1">
                    <a:lumMod val="50000"/>
                  </a:schemeClr>
                </a:solidFill>
                <a:latin typeface="Helvetica" pitchFamily="2" charset="0"/>
              </a:rPr>
              <a:t>prestación</a:t>
            </a:r>
            <a:r>
              <a:rPr lang="en-US" dirty="0">
                <a:solidFill>
                  <a:schemeClr val="bg1">
                    <a:lumMod val="50000"/>
                  </a:schemeClr>
                </a:solidFill>
                <a:latin typeface="Helvetica" pitchFamily="2" charset="0"/>
              </a:rPr>
              <a:t> de </a:t>
            </a:r>
            <a:r>
              <a:rPr lang="en-US" dirty="0" err="1">
                <a:solidFill>
                  <a:schemeClr val="bg1">
                    <a:lumMod val="50000"/>
                  </a:schemeClr>
                </a:solidFill>
                <a:latin typeface="Helvetica" pitchFamily="2" charset="0"/>
              </a:rPr>
              <a:t>servicios</a:t>
            </a:r>
            <a:r>
              <a:rPr lang="en-US" dirty="0">
                <a:solidFill>
                  <a:schemeClr val="bg1">
                    <a:lumMod val="50000"/>
                  </a:schemeClr>
                </a:solidFill>
                <a:latin typeface="Helvetica" pitchFamily="2" charset="0"/>
              </a:rPr>
              <a:t> para </a:t>
            </a:r>
            <a:r>
              <a:rPr lang="en-US" dirty="0" err="1">
                <a:solidFill>
                  <a:schemeClr val="bg1">
                    <a:lumMod val="50000"/>
                  </a:schemeClr>
                </a:solidFill>
                <a:latin typeface="Helvetica" pitchFamily="2" charset="0"/>
              </a:rPr>
              <a:t>garantizar</a:t>
            </a:r>
            <a:r>
              <a:rPr lang="en-US" dirty="0">
                <a:solidFill>
                  <a:schemeClr val="bg1">
                    <a:lumMod val="50000"/>
                  </a:schemeClr>
                </a:solidFill>
                <a:latin typeface="Helvetica" pitchFamily="2" charset="0"/>
              </a:rPr>
              <a:t> la </a:t>
            </a:r>
            <a:r>
              <a:rPr lang="en-US" dirty="0" err="1">
                <a:solidFill>
                  <a:schemeClr val="bg1">
                    <a:lumMod val="50000"/>
                  </a:schemeClr>
                </a:solidFill>
                <a:latin typeface="Helvetica" pitchFamily="2" charset="0"/>
              </a:rPr>
              <a:t>conectividad</a:t>
            </a:r>
            <a:r>
              <a:rPr lang="en-US" dirty="0">
                <a:solidFill>
                  <a:schemeClr val="bg1">
                    <a:lumMod val="50000"/>
                  </a:schemeClr>
                </a:solidFill>
                <a:latin typeface="Helvetica" pitchFamily="2" charset="0"/>
              </a:rPr>
              <a:t> entre </a:t>
            </a:r>
            <a:r>
              <a:rPr lang="en-US" dirty="0" err="1">
                <a:solidFill>
                  <a:schemeClr val="bg1">
                    <a:lumMod val="50000"/>
                  </a:schemeClr>
                </a:solidFill>
                <a:latin typeface="Helvetica" pitchFamily="2" charset="0"/>
              </a:rPr>
              <a:t>centros</a:t>
            </a:r>
            <a:r>
              <a:rPr lang="en-US" dirty="0">
                <a:solidFill>
                  <a:schemeClr val="bg1">
                    <a:lumMod val="50000"/>
                  </a:schemeClr>
                </a:solidFill>
                <a:latin typeface="Helvetica" pitchFamily="2" charset="0"/>
              </a:rPr>
              <a:t> de </a:t>
            </a:r>
            <a:r>
              <a:rPr lang="en-US" dirty="0" err="1">
                <a:solidFill>
                  <a:schemeClr val="bg1">
                    <a:lumMod val="50000"/>
                  </a:schemeClr>
                </a:solidFill>
                <a:latin typeface="Helvetica" pitchFamily="2" charset="0"/>
              </a:rPr>
              <a:t>producción</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distribución</a:t>
            </a:r>
            <a:r>
              <a:rPr lang="en-US" dirty="0">
                <a:solidFill>
                  <a:schemeClr val="bg1">
                    <a:lumMod val="50000"/>
                  </a:schemeClr>
                </a:solidFill>
                <a:latin typeface="Helvetica" pitchFamily="2" charset="0"/>
              </a:rPr>
              <a:t> y </a:t>
            </a:r>
            <a:r>
              <a:rPr lang="en-US" dirty="0" err="1">
                <a:solidFill>
                  <a:schemeClr val="bg1">
                    <a:lumMod val="50000"/>
                  </a:schemeClr>
                </a:solidFill>
                <a:latin typeface="Helvetica" pitchFamily="2" charset="0"/>
              </a:rPr>
              <a:t>consumo</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así</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como</a:t>
            </a:r>
            <a:r>
              <a:rPr lang="en-US" dirty="0">
                <a:solidFill>
                  <a:schemeClr val="bg1">
                    <a:lumMod val="50000"/>
                  </a:schemeClr>
                </a:solidFill>
                <a:latin typeface="Helvetica" pitchFamily="2" charset="0"/>
              </a:rPr>
              <a:t> la </a:t>
            </a:r>
            <a:r>
              <a:rPr lang="en-US" dirty="0" err="1">
                <a:solidFill>
                  <a:schemeClr val="bg1">
                    <a:lumMod val="50000"/>
                  </a:schemeClr>
                </a:solidFill>
                <a:latin typeface="Helvetica" pitchFamily="2" charset="0"/>
              </a:rPr>
              <a:t>integración</a:t>
            </a:r>
            <a:r>
              <a:rPr lang="en-US" dirty="0">
                <a:solidFill>
                  <a:schemeClr val="bg1">
                    <a:lumMod val="50000"/>
                  </a:schemeClr>
                </a:solidFill>
                <a:latin typeface="Helvetica" pitchFamily="2" charset="0"/>
              </a:rPr>
              <a:t> de los </a:t>
            </a:r>
            <a:r>
              <a:rPr lang="en-US" dirty="0" err="1">
                <a:solidFill>
                  <a:schemeClr val="bg1">
                    <a:lumMod val="50000"/>
                  </a:schemeClr>
                </a:solidFill>
                <a:latin typeface="Helvetica" pitchFamily="2" charset="0"/>
              </a:rPr>
              <a:t>territorios</a:t>
            </a:r>
            <a:r>
              <a:rPr lang="en-US" dirty="0">
                <a:solidFill>
                  <a:schemeClr val="bg1">
                    <a:lumMod val="50000"/>
                  </a:schemeClr>
                </a:solidFill>
                <a:latin typeface="Helvetica" pitchFamily="2" charset="0"/>
              </a:rPr>
              <a:t>. </a:t>
            </a:r>
          </a:p>
          <a:p>
            <a:pPr marL="342900" indent="-342900">
              <a:buFont typeface="Arial" panose="020B0604020202020204" pitchFamily="34" charset="0"/>
              <a:buChar char="•"/>
              <a:defRPr/>
            </a:pPr>
            <a:endParaRPr lang="en-US" dirty="0">
              <a:solidFill>
                <a:schemeClr val="bg1">
                  <a:lumMod val="50000"/>
                </a:schemeClr>
              </a:solidFill>
              <a:latin typeface="Helvetica" pitchFamily="2" charset="0"/>
            </a:endParaRPr>
          </a:p>
          <a:p>
            <a:pPr marL="285750" indent="-285750">
              <a:buFont typeface="Arial" panose="020B0604020202020204" pitchFamily="34" charset="0"/>
              <a:buChar char="•"/>
              <a:defRPr/>
            </a:pPr>
            <a:r>
              <a:rPr lang="en-US" dirty="0">
                <a:solidFill>
                  <a:schemeClr val="bg1">
                    <a:lumMod val="50000"/>
                  </a:schemeClr>
                </a:solidFill>
                <a:latin typeface="Helvetica" pitchFamily="2" charset="0"/>
              </a:rPr>
              <a:t>Se </a:t>
            </a:r>
            <a:r>
              <a:rPr lang="en-US" dirty="0" err="1">
                <a:solidFill>
                  <a:schemeClr val="bg1">
                    <a:lumMod val="50000"/>
                  </a:schemeClr>
                </a:solidFill>
                <a:latin typeface="Helvetica" pitchFamily="2" charset="0"/>
              </a:rPr>
              <a:t>requiere</a:t>
            </a:r>
            <a:r>
              <a:rPr lang="en-US" dirty="0">
                <a:solidFill>
                  <a:schemeClr val="bg1">
                    <a:lumMod val="50000"/>
                  </a:schemeClr>
                </a:solidFill>
                <a:latin typeface="Helvetica" pitchFamily="2" charset="0"/>
              </a:rPr>
              <a:t> de una mayor </a:t>
            </a:r>
            <a:r>
              <a:rPr lang="en-US" dirty="0" err="1">
                <a:solidFill>
                  <a:schemeClr val="bg1">
                    <a:lumMod val="50000"/>
                  </a:schemeClr>
                </a:solidFill>
                <a:latin typeface="Helvetica" pitchFamily="2" charset="0"/>
              </a:rPr>
              <a:t>inversión</a:t>
            </a:r>
            <a:r>
              <a:rPr lang="en-US" dirty="0">
                <a:solidFill>
                  <a:schemeClr val="bg1">
                    <a:lumMod val="50000"/>
                  </a:schemeClr>
                </a:solidFill>
                <a:latin typeface="Helvetica" pitchFamily="2" charset="0"/>
              </a:rPr>
              <a:t> sectorial para la </a:t>
            </a:r>
            <a:r>
              <a:rPr lang="en-US" dirty="0" err="1">
                <a:solidFill>
                  <a:schemeClr val="bg1">
                    <a:lumMod val="50000"/>
                  </a:schemeClr>
                </a:solidFill>
                <a:latin typeface="Helvetica" pitchFamily="2" charset="0"/>
              </a:rPr>
              <a:t>realización</a:t>
            </a:r>
            <a:r>
              <a:rPr lang="en-US" dirty="0">
                <a:solidFill>
                  <a:schemeClr val="bg1">
                    <a:lumMod val="50000"/>
                  </a:schemeClr>
                </a:solidFill>
                <a:latin typeface="Helvetica" pitchFamily="2" charset="0"/>
              </a:rPr>
              <a:t> de </a:t>
            </a:r>
            <a:r>
              <a:rPr lang="en-US" dirty="0" err="1">
                <a:solidFill>
                  <a:schemeClr val="bg1">
                    <a:lumMod val="50000"/>
                  </a:schemeClr>
                </a:solidFill>
                <a:latin typeface="Helvetica" pitchFamily="2" charset="0"/>
              </a:rPr>
              <a:t>obras</a:t>
            </a:r>
            <a:r>
              <a:rPr lang="en-US" dirty="0">
                <a:solidFill>
                  <a:schemeClr val="bg1">
                    <a:lumMod val="50000"/>
                  </a:schemeClr>
                </a:solidFill>
                <a:latin typeface="Helvetica" pitchFamily="2" charset="0"/>
              </a:rPr>
              <a:t> de </a:t>
            </a:r>
            <a:r>
              <a:rPr lang="en-US" dirty="0" err="1">
                <a:solidFill>
                  <a:schemeClr val="bg1">
                    <a:lumMod val="50000"/>
                  </a:schemeClr>
                </a:solidFill>
                <a:latin typeface="Helvetica" pitchFamily="2" charset="0"/>
              </a:rPr>
              <a:t>mantenimiento</a:t>
            </a:r>
            <a:r>
              <a:rPr lang="en-US" dirty="0">
                <a:solidFill>
                  <a:schemeClr val="bg1">
                    <a:lumMod val="50000"/>
                  </a:schemeClr>
                </a:solidFill>
                <a:latin typeface="Helvetica" pitchFamily="2" charset="0"/>
              </a:rPr>
              <a:t> y </a:t>
            </a:r>
            <a:r>
              <a:rPr lang="en-US" dirty="0" err="1">
                <a:solidFill>
                  <a:schemeClr val="bg1">
                    <a:lumMod val="50000"/>
                  </a:schemeClr>
                </a:solidFill>
                <a:latin typeface="Helvetica" pitchFamily="2" charset="0"/>
              </a:rPr>
              <a:t>mejoramiento</a:t>
            </a:r>
            <a:r>
              <a:rPr lang="en-US" dirty="0">
                <a:solidFill>
                  <a:schemeClr val="bg1">
                    <a:lumMod val="50000"/>
                  </a:schemeClr>
                </a:solidFill>
                <a:latin typeface="Helvetica" pitchFamily="2" charset="0"/>
              </a:rPr>
              <a:t> </a:t>
            </a:r>
            <a:r>
              <a:rPr lang="en-US" dirty="0" err="1">
                <a:solidFill>
                  <a:schemeClr val="bg1">
                    <a:lumMod val="50000"/>
                  </a:schemeClr>
                </a:solidFill>
                <a:latin typeface="Helvetica" pitchFamily="2" charset="0"/>
              </a:rPr>
              <a:t>sobre</a:t>
            </a:r>
            <a:r>
              <a:rPr lang="en-US" dirty="0">
                <a:solidFill>
                  <a:schemeClr val="bg1">
                    <a:lumMod val="50000"/>
                  </a:schemeClr>
                </a:solidFill>
                <a:latin typeface="Helvetica" pitchFamily="2" charset="0"/>
              </a:rPr>
              <a:t> la red </a:t>
            </a:r>
            <a:r>
              <a:rPr lang="en-US" dirty="0" err="1">
                <a:solidFill>
                  <a:schemeClr val="bg1">
                    <a:lumMod val="50000"/>
                  </a:schemeClr>
                </a:solidFill>
                <a:latin typeface="Helvetica" pitchFamily="2" charset="0"/>
              </a:rPr>
              <a:t>terciaria</a:t>
            </a:r>
            <a:r>
              <a:rPr lang="en-US" dirty="0">
                <a:solidFill>
                  <a:schemeClr val="bg1">
                    <a:lumMod val="50000"/>
                  </a:schemeClr>
                </a:solidFill>
                <a:latin typeface="Helvetica" pitchFamily="2" charset="0"/>
              </a:rPr>
              <a:t> del </a:t>
            </a:r>
            <a:r>
              <a:rPr lang="en-US" dirty="0" err="1">
                <a:solidFill>
                  <a:schemeClr val="bg1">
                    <a:lumMod val="50000"/>
                  </a:schemeClr>
                </a:solidFill>
                <a:latin typeface="Helvetica" pitchFamily="2" charset="0"/>
              </a:rPr>
              <a:t>país</a:t>
            </a:r>
            <a:r>
              <a:rPr lang="en-US" dirty="0">
                <a:solidFill>
                  <a:schemeClr val="bg1">
                    <a:lumMod val="50000"/>
                  </a:schemeClr>
                </a:solidFill>
                <a:latin typeface="Helvetica" pitchFamily="2" charset="0"/>
              </a:rPr>
              <a:t>.</a:t>
            </a:r>
            <a:endParaRPr lang="es-ES" dirty="0">
              <a:solidFill>
                <a:schemeClr val="bg1">
                  <a:lumMod val="50000"/>
                </a:schemeClr>
              </a:solidFill>
              <a:latin typeface="Helvetica" pitchFamily="2" charset="0"/>
            </a:endParaRPr>
          </a:p>
          <a:p>
            <a:pPr marL="342900" indent="-342900">
              <a:buFont typeface="Arial" panose="020B0604020202020204" pitchFamily="34" charset="0"/>
              <a:buChar char="•"/>
              <a:defRPr/>
            </a:pPr>
            <a:endParaRPr lang="es-ES" dirty="0">
              <a:solidFill>
                <a:schemeClr val="bg1">
                  <a:lumMod val="50000"/>
                </a:schemeClr>
              </a:solidFill>
              <a:latin typeface="Helvetica" pitchFamily="2" charset="0"/>
            </a:endParaRPr>
          </a:p>
          <a:p>
            <a:pPr marL="342900" indent="-342900">
              <a:buFont typeface="Arial" panose="020B0604020202020204" pitchFamily="34" charset="0"/>
              <a:buChar char="•"/>
              <a:defRPr/>
            </a:pPr>
            <a:endParaRPr lang="es-ES" dirty="0">
              <a:solidFill>
                <a:schemeClr val="bg1">
                  <a:lumMod val="50000"/>
                </a:schemeClr>
              </a:solidFill>
              <a:latin typeface="Helvetica" pitchFamily="2" charset="0"/>
            </a:endParaRPr>
          </a:p>
          <a:p>
            <a:pPr>
              <a:defRPr/>
            </a:pPr>
            <a:endParaRPr lang="es-ES" sz="2000" dirty="0">
              <a:solidFill>
                <a:schemeClr val="bg1">
                  <a:lumMod val="50000"/>
                </a:schemeClr>
              </a:solidFill>
              <a:latin typeface="Helvetica" pitchFamily="2" charset="0"/>
              <a:cs typeface="BigNoodleTitling"/>
            </a:endParaRPr>
          </a:p>
          <a:p>
            <a:pPr>
              <a:defRPr/>
            </a:pPr>
            <a:endParaRPr lang="es-ES" sz="2000" dirty="0">
              <a:solidFill>
                <a:schemeClr val="bg1">
                  <a:lumMod val="50000"/>
                </a:schemeClr>
              </a:solidFill>
              <a:latin typeface="Helvetica" pitchFamily="2" charset="0"/>
              <a:cs typeface="BigNoodleTitling"/>
            </a:endParaRPr>
          </a:p>
          <a:p>
            <a:pPr>
              <a:defRPr/>
            </a:pPr>
            <a:endParaRPr lang="es-ES" sz="2000" dirty="0">
              <a:solidFill>
                <a:schemeClr val="bg1">
                  <a:lumMod val="50000"/>
                </a:schemeClr>
              </a:solidFill>
              <a:latin typeface="Helvetica" pitchFamily="2" charset="0"/>
              <a:cs typeface="BigNoodleTitling"/>
            </a:endParaRPr>
          </a:p>
          <a:p>
            <a:pPr>
              <a:defRPr/>
            </a:pPr>
            <a:endParaRPr lang="es-ES" sz="2000" dirty="0">
              <a:solidFill>
                <a:schemeClr val="bg1">
                  <a:lumMod val="50000"/>
                </a:schemeClr>
              </a:solidFill>
              <a:latin typeface="Helvetica" pitchFamily="2" charset="0"/>
              <a:cs typeface="BigNoodleTitling"/>
            </a:endParaRPr>
          </a:p>
          <a:p>
            <a:pPr>
              <a:defRPr/>
            </a:pPr>
            <a:endParaRPr lang="es-ES" sz="2000" dirty="0">
              <a:solidFill>
                <a:schemeClr val="bg1">
                  <a:lumMod val="50000"/>
                </a:schemeClr>
              </a:solidFill>
              <a:latin typeface="Helvetica" pitchFamily="2" charset="0"/>
              <a:cs typeface="BigNoodleTitling"/>
            </a:endParaRPr>
          </a:p>
          <a:p>
            <a:pPr>
              <a:defRPr/>
            </a:pPr>
            <a:endParaRPr lang="es-ES" sz="2000" dirty="0">
              <a:solidFill>
                <a:schemeClr val="bg1">
                  <a:lumMod val="50000"/>
                </a:schemeClr>
              </a:solidFill>
              <a:latin typeface="Helvetica" pitchFamily="2" charset="0"/>
              <a:cs typeface="BigNoodleTitling"/>
            </a:endParaRPr>
          </a:p>
        </p:txBody>
      </p:sp>
    </p:spTree>
    <p:extLst>
      <p:ext uri="{BB962C8B-B14F-4D97-AF65-F5344CB8AC3E}">
        <p14:creationId xmlns:p14="http://schemas.microsoft.com/office/powerpoint/2010/main" val="579059751"/>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12519</TotalTime>
  <Words>2556</Words>
  <Application>Microsoft Macintosh PowerPoint</Application>
  <PresentationFormat>Widescreen</PresentationFormat>
  <Paragraphs>173</Paragraphs>
  <Slides>17</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Calibri Light</vt:lpstr>
      <vt:lpstr>Helvetica</vt:lpstr>
      <vt:lpstr>Helvetica Light</vt:lpstr>
      <vt:lpstr>Tema de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CLAUDIA SALAMANCA VELASQUEZ</dc:creator>
  <cp:lastModifiedBy>DAVID JOSE DUGAND ROSALES</cp:lastModifiedBy>
  <cp:revision>83</cp:revision>
  <dcterms:created xsi:type="dcterms:W3CDTF">2020-02-04T15:20:16Z</dcterms:created>
  <dcterms:modified xsi:type="dcterms:W3CDTF">2021-08-31T13:55:35Z</dcterms:modified>
</cp:coreProperties>
</file>